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89" r:id="rId4"/>
    <p:sldId id="299" r:id="rId5"/>
    <p:sldId id="300" r:id="rId6"/>
    <p:sldId id="301" r:id="rId7"/>
    <p:sldId id="302" r:id="rId8"/>
    <p:sldId id="303" r:id="rId9"/>
    <p:sldId id="304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288" r:id="rId19"/>
    <p:sldId id="278" r:id="rId20"/>
    <p:sldId id="279" r:id="rId21"/>
    <p:sldId id="325" r:id="rId22"/>
    <p:sldId id="280" r:id="rId23"/>
    <p:sldId id="281" r:id="rId24"/>
    <p:sldId id="326" r:id="rId25"/>
    <p:sldId id="282" r:id="rId26"/>
    <p:sldId id="283" r:id="rId27"/>
    <p:sldId id="327" r:id="rId28"/>
    <p:sldId id="284" r:id="rId29"/>
    <p:sldId id="285" r:id="rId30"/>
    <p:sldId id="319" r:id="rId31"/>
    <p:sldId id="320" r:id="rId32"/>
    <p:sldId id="328" r:id="rId33"/>
    <p:sldId id="321" r:id="rId34"/>
    <p:sldId id="322" r:id="rId35"/>
    <p:sldId id="323" r:id="rId36"/>
    <p:sldId id="324" r:id="rId37"/>
    <p:sldId id="287" r:id="rId38"/>
    <p:sldId id="290" r:id="rId39"/>
    <p:sldId id="291" r:id="rId40"/>
    <p:sldId id="292" r:id="rId41"/>
    <p:sldId id="293" r:id="rId42"/>
    <p:sldId id="329" r:id="rId43"/>
    <p:sldId id="294" r:id="rId44"/>
    <p:sldId id="295" r:id="rId45"/>
    <p:sldId id="330" r:id="rId46"/>
    <p:sldId id="296" r:id="rId47"/>
    <p:sldId id="297" r:id="rId48"/>
    <p:sldId id="306" r:id="rId49"/>
    <p:sldId id="307" r:id="rId50"/>
    <p:sldId id="308" r:id="rId51"/>
    <p:sldId id="309" r:id="rId52"/>
    <p:sldId id="310" r:id="rId53"/>
    <p:sldId id="298" r:id="rId54"/>
  </p:sldIdLst>
  <p:sldSz cx="12192000" cy="6858000"/>
  <p:notesSz cx="6858000" cy="9144000"/>
  <p:defaultTextStyle>
    <a:lvl1pPr marL="0" lvl="0" algn="l" defTabSz="914400">
      <a:defRPr sz="1800" kern="1200">
        <a:solidFill>
          <a:schemeClr val="tx1"/>
        </a:solidFill>
        <a:latin typeface="等线"/>
        <a:ea typeface="等线"/>
      </a:defRPr>
    </a:lvl1pPr>
    <a:lvl2pPr marL="457200" lvl="1" algn="l" defTabSz="914400">
      <a:defRPr sz="1800" kern="1200">
        <a:solidFill>
          <a:schemeClr val="tx1"/>
        </a:solidFill>
        <a:latin typeface="等线"/>
        <a:ea typeface="等线"/>
      </a:defRPr>
    </a:lvl2pPr>
    <a:lvl3pPr marL="914400" lvl="2" algn="l" defTabSz="914400">
      <a:defRPr sz="1800" kern="1200">
        <a:solidFill>
          <a:schemeClr val="tx1"/>
        </a:solidFill>
        <a:latin typeface="等线"/>
        <a:ea typeface="等线"/>
      </a:defRPr>
    </a:lvl3pPr>
    <a:lvl4pPr marL="1371600" lvl="3" algn="l" defTabSz="914400">
      <a:defRPr sz="1800" kern="1200">
        <a:solidFill>
          <a:schemeClr val="tx1"/>
        </a:solidFill>
        <a:latin typeface="等线"/>
        <a:ea typeface="等线"/>
      </a:defRPr>
    </a:lvl4pPr>
    <a:lvl5pPr marL="1828800" lvl="4" algn="l" defTabSz="914400">
      <a:defRPr sz="1800" kern="1200">
        <a:solidFill>
          <a:schemeClr val="tx1"/>
        </a:solidFill>
        <a:latin typeface="等线"/>
        <a:ea typeface="等线"/>
      </a:defRPr>
    </a:lvl5pPr>
    <a:lvl6pPr marL="2286000" lvl="5" algn="l" defTabSz="914400">
      <a:defRPr sz="1800" kern="1200">
        <a:solidFill>
          <a:schemeClr val="tx1"/>
        </a:solidFill>
        <a:latin typeface="等线"/>
        <a:ea typeface="等线"/>
      </a:defRPr>
    </a:lvl6pPr>
    <a:lvl7pPr marL="2743200" lvl="6" algn="l" defTabSz="914400">
      <a:defRPr sz="1800" kern="1200">
        <a:solidFill>
          <a:schemeClr val="tx1"/>
        </a:solidFill>
        <a:latin typeface="等线"/>
        <a:ea typeface="等线"/>
      </a:defRPr>
    </a:lvl7pPr>
    <a:lvl8pPr marL="3200400" lvl="7" algn="l" defTabSz="914400">
      <a:defRPr sz="1800" kern="1200">
        <a:solidFill>
          <a:schemeClr val="tx1"/>
        </a:solidFill>
        <a:latin typeface="等线"/>
        <a:ea typeface="等线"/>
      </a:defRPr>
    </a:lvl8pPr>
    <a:lvl9pPr marL="3657600" lvl="8" algn="l" defTabSz="914400">
      <a:defRPr sz="1800" kern="1200">
        <a:solidFill>
          <a:schemeClr val="tx1"/>
        </a:solidFill>
        <a:latin typeface="等线"/>
        <a:ea typeface="等线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2023/3/8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83994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21122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27474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7638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23049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73482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73745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87999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35268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19537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1683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85765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76261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19068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89973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36713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97194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80124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315523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78326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64668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38612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126746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13861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35136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77430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113429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242694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98708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8464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790788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815475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34441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160672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32411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748254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727694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045956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001396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27831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793478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623352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375633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6359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122592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066939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67498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28426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3079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45526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0318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 alt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B24A7CD-EB23-4B3F-9075-EC71ADF4CE12}" type="datetimeFigureOut">
              <a:rPr lang="zh-CN" altLang="zh-CN"/>
              <a:t>2023/3/8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E0F41C-5CC4-47B0-80CF-85861AC3D09B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2A7D2F0-BCEE-4D48-81CD-6D4D8B911DB5}" type="datetimeFigureOut">
              <a:rPr lang="zh-CN" altLang="zh-CN"/>
              <a:t>2023/3/8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ED57C9F-2A8E-4EB1-A1C6-6238009AEC36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97AB376-0192-4D47-A04E-6072B9B4D32A}" type="datetimeFigureOut">
              <a:rPr lang="zh-CN" altLang="zh-CN"/>
              <a:t>2023/3/8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49327FA-DF2B-42C8-B630-5D95CA81B754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350ED9D-2C41-4E51-91FD-BF8C7130C768}" type="datetimeFigureOut">
              <a:rPr lang="zh-CN" altLang="zh-CN"/>
              <a:t>2023/3/8</a:t>
            </a:fld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06960F5-3A44-4E22-A3E7-DE3F3C7C6D6A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BF239DF-9689-4B13-8A91-45EBB917DED9}" type="datetimeFigureOut">
              <a:rPr lang="zh-CN" altLang="zh-CN"/>
              <a:t>2023/3/8</a:t>
            </a:fld>
            <a:endParaRPr lang="zh-CN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FC9ACA7-BFE3-4D3D-9E0C-1A5F4D21D97D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7313DF-939C-4E74-B6CF-A0150A48F6CB}" type="datetimeFigureOut">
              <a:rPr lang="zh-CN" altLang="zh-CN"/>
              <a:t>2023/3/8</a:t>
            </a:fld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A92BDDD-C49B-4770-B3B4-666B4F2D6DA9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615FC5A-A014-460B-AD6B-6B760F4C1D3D}" type="datetimeFigureOut">
              <a:rPr lang="zh-CN" altLang="zh-CN"/>
              <a:t>2023/3/8</a:t>
            </a:fld>
            <a:endParaRPr lang="zh-CN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49DC616-3B7A-4892-89D4-F5FBC9A537CE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7926386-0518-4D7A-8F1C-69DEE4ACC1A0}" type="datetimeFigureOut">
              <a:rPr lang="zh-CN" altLang="zh-CN"/>
              <a:t>2023/3/8</a:t>
            </a:fld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83C6B0C-A196-4FBF-862D-7666703BA280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895D259-07C9-499F-A422-5FECFCAF106B}" type="datetimeFigureOut">
              <a:rPr lang="zh-CN" altLang="zh-CN"/>
              <a:t>2023/3/8</a:t>
            </a:fld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C566FDA-EA46-4A38-9115-665664846DB9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EC58566-85DE-4C33-BF6A-B87A87977DA1}" type="datetimeFigureOut">
              <a:rPr lang="zh-CN" altLang="zh-CN"/>
              <a:t>2023/3/8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9173EBE-A05D-42A4-B72A-0C72BA8EFFAC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19044-A132-421B-BBB8-8577BDEA0781}" type="datetimeFigureOut">
              <a:rPr lang="zh-CN" altLang="zh-CN"/>
              <a:t>2023/3/8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815D0-32E8-41B3-9547-415844A7C3CF}" type="slidenum">
              <a:rPr lang="zh-CN" altLang="zh-CN"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等线 Light"/>
          <a:ea typeface="等线 Light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等线"/>
          <a:ea typeface="等线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等线"/>
          <a:ea typeface="等线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等线"/>
          <a:ea typeface="等线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/>
          <a:ea typeface="等线"/>
        </a:defRPr>
      </a:lvl1pPr>
      <a:lvl2pPr marL="457200" lvl="1" algn="l" defTabSz="914400">
        <a:defRPr sz="1800" kern="1200">
          <a:solidFill>
            <a:schemeClr val="tx1"/>
          </a:solidFill>
          <a:latin typeface="等线"/>
          <a:ea typeface="等线"/>
        </a:defRPr>
      </a:lvl2pPr>
      <a:lvl3pPr marL="914400" lvl="2" algn="l" defTabSz="914400">
        <a:defRPr sz="1800" kern="1200">
          <a:solidFill>
            <a:schemeClr val="tx1"/>
          </a:solidFill>
          <a:latin typeface="等线"/>
          <a:ea typeface="等线"/>
        </a:defRPr>
      </a:lvl3pPr>
      <a:lvl4pPr marL="1371600" lvl="3" algn="l" defTabSz="914400">
        <a:defRPr sz="1800" kern="1200">
          <a:solidFill>
            <a:schemeClr val="tx1"/>
          </a:solidFill>
          <a:latin typeface="等线"/>
          <a:ea typeface="等线"/>
        </a:defRPr>
      </a:lvl4pPr>
      <a:lvl5pPr marL="1828800" lvl="4" algn="l" defTabSz="914400">
        <a:defRPr sz="1800" kern="1200">
          <a:solidFill>
            <a:schemeClr val="tx1"/>
          </a:solidFill>
          <a:latin typeface="等线"/>
          <a:ea typeface="等线"/>
        </a:defRPr>
      </a:lvl5pPr>
      <a:lvl6pPr marL="2286000" lvl="5" algn="l" defTabSz="914400">
        <a:defRPr sz="1800" kern="1200">
          <a:solidFill>
            <a:schemeClr val="tx1"/>
          </a:solidFill>
          <a:latin typeface="等线"/>
          <a:ea typeface="等线"/>
        </a:defRPr>
      </a:lvl6pPr>
      <a:lvl7pPr marL="2743200" lvl="6" algn="l" defTabSz="914400">
        <a:defRPr sz="1800" kern="1200">
          <a:solidFill>
            <a:schemeClr val="tx1"/>
          </a:solidFill>
          <a:latin typeface="等线"/>
          <a:ea typeface="等线"/>
        </a:defRPr>
      </a:lvl7pPr>
      <a:lvl8pPr marL="3200400" lvl="7" algn="l" defTabSz="914400">
        <a:defRPr sz="1800" kern="1200">
          <a:solidFill>
            <a:schemeClr val="tx1"/>
          </a:solidFill>
          <a:latin typeface="等线"/>
          <a:ea typeface="等线"/>
        </a:defRPr>
      </a:lvl8pPr>
      <a:lvl9pPr marL="3657600" lvl="8" algn="l" defTabSz="914400">
        <a:defRPr sz="1800" kern="1200">
          <a:solidFill>
            <a:schemeClr val="tx1"/>
          </a:solidFill>
          <a:latin typeface="等线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数据 1"/>
          <p:cNvSpPr/>
          <p:nvPr/>
        </p:nvSpPr>
        <p:spPr>
          <a:xfrm>
            <a:off x="724805" y="0"/>
            <a:ext cx="6389410" cy="6877991"/>
          </a:xfrm>
          <a:prstGeom prst="roundRect">
            <a:avLst>
              <a:gd name="adj" fmla="val 0"/>
            </a:avLst>
          </a:prstGeom>
          <a:blipFill rotWithShape="1">
            <a:blip r:embed="rId2"/>
            <a:stretch>
              <a:fillRect l="-40217" r="-43155"/>
            </a:stretch>
          </a:blip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849515" y="-38626"/>
            <a:ext cx="5342484" cy="693525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-20217" y="-38627"/>
            <a:ext cx="997882" cy="695513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57443"/>
          <a:stretch/>
        </p:blipFill>
        <p:spPr>
          <a:xfrm>
            <a:off x="6888869" y="4832935"/>
            <a:ext cx="5342484" cy="2574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00988" y="1550108"/>
            <a:ext cx="598473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8000" dirty="0">
                <a:solidFill>
                  <a:schemeClr val="bg1"/>
                </a:solidFill>
                <a:latin typeface="FZCuHeiSongS-B-GB"/>
                <a:ea typeface="FZCuHeiSongS-B-GB"/>
              </a:rPr>
              <a:t>动态规划</a:t>
            </a:r>
            <a:endParaRPr lang="en-US" altLang="zh-CN" sz="8000" dirty="0">
              <a:solidFill>
                <a:schemeClr val="bg1"/>
              </a:solidFill>
              <a:latin typeface="FZCuHeiSongS-B-GB"/>
              <a:ea typeface="FZCuHeiSongS-B-GB"/>
            </a:endParaRPr>
          </a:p>
          <a:p>
            <a:pPr algn="r"/>
            <a:r>
              <a:rPr lang="en-US" altLang="zh-CN" sz="4000" dirty="0">
                <a:solidFill>
                  <a:schemeClr val="bg1"/>
                </a:solidFill>
                <a:latin typeface="FZCuHeiSongS-B-GB"/>
                <a:ea typeface="FZCuHeiSongS-B-GB"/>
              </a:rPr>
              <a:t>Dynamic Programming</a:t>
            </a:r>
            <a:endParaRPr lang="zh-CN" altLang="zh-CN" sz="4000" dirty="0">
              <a:solidFill>
                <a:schemeClr val="bg1"/>
              </a:solidFill>
              <a:latin typeface="FZCuHeiSongS-B-GB"/>
              <a:ea typeface="FZCuHeiSongS-B-GB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838313" y="4240505"/>
            <a:ext cx="997882" cy="0"/>
          </a:xfrm>
          <a:prstGeom prst="line">
            <a:avLst/>
          </a:prstGeom>
          <a:ln w="28575">
            <a:solidFill>
              <a:srgbClr val="9A0001"/>
            </a:solidFill>
            <a:prstDash val="solid"/>
            <a:miter/>
          </a:ln>
        </p:spPr>
      </p:cxnSp>
      <p:grpSp>
        <p:nvGrpSpPr>
          <p:cNvPr id="33" name="组合 32"/>
          <p:cNvGrpSpPr/>
          <p:nvPr/>
        </p:nvGrpSpPr>
        <p:grpSpPr>
          <a:xfrm>
            <a:off x="244790" y="1748533"/>
            <a:ext cx="507831" cy="3378157"/>
            <a:chOff x="381322" y="1266510"/>
            <a:chExt cx="507831" cy="3378157"/>
          </a:xfrm>
        </p:grpSpPr>
        <p:sp>
          <p:nvSpPr>
            <p:cNvPr id="34" name="文本框 33"/>
            <p:cNvSpPr txBox="1"/>
            <p:nvPr/>
          </p:nvSpPr>
          <p:spPr>
            <a:xfrm>
              <a:off x="381322" y="1266510"/>
              <a:ext cx="507831" cy="29001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en-US" sz="2100">
                  <a:solidFill>
                    <a:schemeClr val="bg1"/>
                  </a:solidFill>
                  <a:latin typeface="FZCuHeiSongS-B-GB"/>
                  <a:ea typeface="FZCuHeiSongS-B-GB"/>
                </a:rPr>
                <a:t>Peking</a:t>
              </a:r>
              <a:r>
                <a:rPr lang="zh-CN" altLang="zh-CN" sz="2100">
                  <a:solidFill>
                    <a:schemeClr val="bg1"/>
                  </a:solidFill>
                  <a:latin typeface="FZCuHeiSongS-B-GB"/>
                  <a:ea typeface="FZCuHeiSongS-B-GB"/>
                </a:rPr>
                <a:t> </a:t>
              </a:r>
              <a:r>
                <a:rPr lang="en-US" altLang="en-US" sz="2100">
                  <a:solidFill>
                    <a:schemeClr val="bg1"/>
                  </a:solidFill>
                  <a:latin typeface="FZCuHeiSongS-B-GB"/>
                  <a:ea typeface="FZCuHeiSongS-B-GB"/>
                </a:rPr>
                <a:t>University</a:t>
              </a:r>
              <a:endParaRPr lang="zh-CN" altLang="zh-CN" sz="2100">
                <a:solidFill>
                  <a:schemeClr val="bg1"/>
                </a:solidFill>
                <a:latin typeface="FZCuHeiSongS-B-GB"/>
                <a:ea typeface="FZCuHeiSongS-B-GB"/>
              </a:endParaRPr>
            </a:p>
          </p:txBody>
        </p:sp>
        <p:cxnSp>
          <p:nvCxnSpPr>
            <p:cNvPr id="36" name="直接连接符 33"/>
            <p:cNvCxnSpPr/>
            <p:nvPr/>
          </p:nvCxnSpPr>
          <p:spPr>
            <a:xfrm>
              <a:off x="591504" y="3847938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  <a:miter/>
            </a:ln>
          </p:spPr>
        </p:cxn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9739991" y="458041"/>
            <a:ext cx="1758315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32788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+mj-ea"/>
                <a:ea typeface="+mj-ea"/>
              </a:rPr>
              <a:t>2016 </a:t>
            </a:r>
            <a:r>
              <a:rPr lang="zh-CN" altLang="en-US" sz="3600" dirty="0">
                <a:latin typeface="+mj-ea"/>
                <a:ea typeface="+mj-ea"/>
              </a:rPr>
              <a:t>期中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8A2506-3398-5C81-49FE-E2AB4E755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76" y="1829786"/>
            <a:ext cx="10848248" cy="363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15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32788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+mj-ea"/>
                <a:ea typeface="+mj-ea"/>
              </a:rPr>
              <a:t>2016 </a:t>
            </a:r>
            <a:r>
              <a:rPr lang="zh-CN" altLang="en-US" sz="3600" dirty="0">
                <a:latin typeface="+mj-ea"/>
                <a:ea typeface="+mj-ea"/>
              </a:rPr>
              <a:t>期中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02EBC4-D2F6-2101-7F33-3F0615848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679" y="1304680"/>
            <a:ext cx="7824642" cy="545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1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32788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+mj-ea"/>
                <a:ea typeface="+mj-ea"/>
              </a:rPr>
              <a:t>2015 </a:t>
            </a:r>
            <a:r>
              <a:rPr lang="zh-CN" altLang="en-US" sz="3600" dirty="0">
                <a:latin typeface="+mj-ea"/>
                <a:ea typeface="+mj-ea"/>
              </a:rPr>
              <a:t>期中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4EE5C1-F25C-04A6-220F-D31BA918B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54436"/>
            <a:ext cx="10109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9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32788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+mj-ea"/>
                <a:ea typeface="+mj-ea"/>
              </a:rPr>
              <a:t>2015 </a:t>
            </a:r>
            <a:r>
              <a:rPr lang="zh-CN" altLang="en-US" sz="3600" dirty="0">
                <a:latin typeface="+mj-ea"/>
                <a:ea typeface="+mj-ea"/>
              </a:rPr>
              <a:t>期中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3E45F6-F99A-CC76-526D-F9CE654C5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469" y="1399142"/>
            <a:ext cx="8315062" cy="498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06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32788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+mj-ea"/>
                <a:ea typeface="+mj-ea"/>
              </a:rPr>
              <a:t>2015 </a:t>
            </a:r>
            <a:r>
              <a:rPr lang="zh-CN" altLang="en-US" sz="3600" dirty="0">
                <a:latin typeface="+mj-ea"/>
                <a:ea typeface="+mj-ea"/>
              </a:rPr>
              <a:t>期中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2C14D8-FB20-1458-889D-F731C1863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428" y="1550901"/>
            <a:ext cx="8727144" cy="35609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044333-AD8F-F5AB-59FE-F72C67ADC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428" y="5027727"/>
            <a:ext cx="8505710" cy="148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7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32788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+mj-ea"/>
                <a:ea typeface="+mj-ea"/>
              </a:rPr>
              <a:t>2014 </a:t>
            </a:r>
            <a:r>
              <a:rPr lang="zh-CN" altLang="en-US" sz="3600" dirty="0">
                <a:latin typeface="+mj-ea"/>
                <a:ea typeface="+mj-ea"/>
              </a:rPr>
              <a:t>期中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3CAEA8-5D8B-5FE8-2D58-491DC4B0E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24" y="2449947"/>
            <a:ext cx="10942351" cy="19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31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/>
            <p:cNvSpPr txBox="1"/>
            <p:nvPr/>
          </p:nvSpPr>
          <p:spPr>
            <a:xfrm>
              <a:off x="657211" y="372731"/>
              <a:ext cx="232788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latin typeface="+mj-ea"/>
                  <a:ea typeface="+mj-ea"/>
                </a:rPr>
                <a:t>2014 </a:t>
              </a:r>
              <a:r>
                <a:rPr lang="zh-CN" altLang="en-US" sz="3600" dirty="0">
                  <a:latin typeface="+mj-ea"/>
                  <a:ea typeface="+mj-ea"/>
                </a:rPr>
                <a:t>期中</a:t>
              </a:r>
              <a:endParaRPr lang="zh-CN" altLang="zh-CN" sz="3600" dirty="0">
                <a:latin typeface="+mj-ea"/>
                <a:ea typeface="+mj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输入标题文本输入标题文本</a:t>
              </a: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5272A3-76C1-3AD4-36C0-8F3B0194A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158" y="1713600"/>
            <a:ext cx="9921684" cy="453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4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32788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+mj-ea"/>
                <a:ea typeface="+mj-ea"/>
              </a:rPr>
              <a:t>2014 </a:t>
            </a:r>
            <a:r>
              <a:rPr lang="zh-CN" altLang="en-US" sz="3600" dirty="0">
                <a:latin typeface="+mj-ea"/>
                <a:ea typeface="+mj-ea"/>
              </a:rPr>
              <a:t>期中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9B612E-6C60-5125-18A1-86BF16C84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090" y="1588639"/>
            <a:ext cx="8506411" cy="4303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19E510-E03A-5A3D-4B1B-52426A842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090" y="2022869"/>
            <a:ext cx="9019945" cy="449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77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82638" y="1239655"/>
            <a:ext cx="11235392" cy="3436705"/>
          </a:xfrm>
          <a:prstGeom prst="rect">
            <a:avLst/>
          </a:prstGeom>
          <a:blipFill rotWithShape="1">
            <a:blip r:embed="rId3"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033481" y="4676361"/>
            <a:ext cx="2038938" cy="1883966"/>
            <a:chOff x="1209755" y="4179558"/>
            <a:chExt cx="2038938" cy="1883966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29210" cy="14465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8800" b="1" dirty="0">
                  <a:latin typeface="FZCuHeiSongS-B-GB"/>
                  <a:ea typeface="FZCuHeiSongS-B-GB"/>
                </a:rPr>
                <a:t>02</a:t>
              </a:r>
              <a:endParaRPr lang="zh-CN" altLang="zh-CN" sz="8800" b="1" dirty="0">
                <a:latin typeface="FZCuHeiSongS-B-GB"/>
                <a:ea typeface="FZCuHeiSongS-B-GB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172354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latin typeface="FZShengShiKaiShuS-EB-GB"/>
                  <a:ea typeface="FZShengShiKaiShuS-EB-GB"/>
                </a:rPr>
                <a:t>拓展题</a:t>
              </a:r>
              <a:endParaRPr lang="zh-CN" altLang="zh-CN" sz="4000" dirty="0">
                <a:latin typeface="FZShengShiKaiShuS-EB-GB"/>
                <a:ea typeface="FZShengShiKaiShuS-EB-GB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  <a:prstDash val="solid"/>
              <a:miter/>
            </a:ln>
          </p:spPr>
        </p:cxnSp>
      </p:grpSp>
      <p:grpSp>
        <p:nvGrpSpPr>
          <p:cNvPr id="71" name="组合 70"/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  <a:prstDash val="solid"/>
            <a:miter/>
          </a:ln>
        </p:spPr>
      </p:cxnSp>
      <p:grpSp>
        <p:nvGrpSpPr>
          <p:cNvPr id="5" name="组合 4"/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/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199">
                <a:solidFill>
                  <a:schemeClr val="lt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199">
                <a:solidFill>
                  <a:schemeClr val="lt1"/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199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964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49299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最大子区间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586FC3-3273-4C85-8496-642CBE9B5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099" y="2277594"/>
            <a:ext cx="7887801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0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854551" y="0"/>
            <a:ext cx="6410231" cy="6900406"/>
          </a:xfrm>
          <a:prstGeom prst="rect">
            <a:avLst/>
          </a:prstGeom>
          <a:solidFill>
            <a:srgbClr val="9A000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58850" y="608428"/>
            <a:ext cx="832279" cy="0"/>
          </a:xfrm>
          <a:prstGeom prst="line">
            <a:avLst/>
          </a:prstGeom>
          <a:ln w="127000">
            <a:solidFill>
              <a:srgbClr val="9A0001"/>
            </a:solidFill>
            <a:prstDash val="solid"/>
            <a:miter/>
          </a:ln>
        </p:spPr>
      </p:cxnSp>
      <p:sp>
        <p:nvSpPr>
          <p:cNvPr id="12" name="文本框 11"/>
          <p:cNvSpPr txBox="1"/>
          <p:nvPr/>
        </p:nvSpPr>
        <p:spPr>
          <a:xfrm>
            <a:off x="-11561" y="698098"/>
            <a:ext cx="40806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CN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FZDaWeiTiS-R-GB"/>
                <a:ea typeface="FZDaWeiTiS-R-GB"/>
              </a:rPr>
              <a:t>目录 </a:t>
            </a:r>
            <a:r>
              <a:rPr lang="en-US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FZDaWeiTiS-R-GB"/>
                <a:ea typeface="FZDaWeiTiS-R-GB"/>
              </a:rPr>
              <a:t>CONTENTS</a:t>
            </a:r>
            <a:endParaRPr lang="zh-CN" altLang="zh-CN" sz="4400">
              <a:solidFill>
                <a:schemeClr val="tx1">
                  <a:lumMod val="75000"/>
                  <a:lumOff val="25000"/>
                </a:schemeClr>
              </a:solidFill>
              <a:latin typeface="FZDaWeiTiS-R-GB"/>
              <a:ea typeface="FZDaWeiTiS-R-GB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9259686" y="4953682"/>
            <a:ext cx="492443" cy="3187679"/>
            <a:chOff x="406918" y="1740456"/>
            <a:chExt cx="492443" cy="3187679"/>
          </a:xfrm>
        </p:grpSpPr>
        <p:sp>
          <p:nvSpPr>
            <p:cNvPr id="15" name="文本框 14"/>
            <p:cNvSpPr txBox="1"/>
            <p:nvPr/>
          </p:nvSpPr>
          <p:spPr>
            <a:xfrm>
              <a:off x="406918" y="1740456"/>
              <a:ext cx="492443" cy="2582178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en-US" sz="2000">
                  <a:solidFill>
                    <a:schemeClr val="bg1"/>
                  </a:solidFill>
                  <a:latin typeface="FZCuHeiSongS-B-GB"/>
                  <a:ea typeface="FZCuHeiSongS-B-GB"/>
                </a:rPr>
                <a:t>Peking</a:t>
              </a:r>
              <a:r>
                <a:rPr lang="zh-CN" altLang="zh-CN" sz="2000">
                  <a:solidFill>
                    <a:schemeClr val="bg1"/>
                  </a:solidFill>
                  <a:latin typeface="FZCuHeiSongS-B-GB"/>
                  <a:ea typeface="FZCuHeiSongS-B-GB"/>
                </a:rPr>
                <a:t> </a:t>
              </a:r>
              <a:r>
                <a:rPr lang="en-US" altLang="en-US" sz="2000">
                  <a:solidFill>
                    <a:schemeClr val="bg1"/>
                  </a:solidFill>
                  <a:latin typeface="FZCuHeiSongS-B-GB"/>
                  <a:ea typeface="FZCuHeiSongS-B-GB"/>
                </a:rPr>
                <a:t>University</a:t>
              </a:r>
              <a:endParaRPr lang="zh-CN" altLang="zh-CN" sz="2000">
                <a:solidFill>
                  <a:schemeClr val="bg1"/>
                </a:solidFill>
                <a:latin typeface="FZCuHeiSongS-B-GB"/>
                <a:ea typeface="FZCuHeiSongS-B-GB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35238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  <a:miter/>
            </a:ln>
          </p:spPr>
        </p:cxnSp>
      </p:grpSp>
      <p:grpSp>
        <p:nvGrpSpPr>
          <p:cNvPr id="36" name="组合 35"/>
          <p:cNvGrpSpPr/>
          <p:nvPr/>
        </p:nvGrpSpPr>
        <p:grpSpPr>
          <a:xfrm>
            <a:off x="1611618" y="1915792"/>
            <a:ext cx="1953380" cy="769441"/>
            <a:chOff x="1184078" y="2313500"/>
            <a:chExt cx="1953380" cy="769441"/>
          </a:xfrm>
        </p:grpSpPr>
        <p:sp>
          <p:nvSpPr>
            <p:cNvPr id="13" name="文本框 12"/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4400" b="1">
                  <a:latin typeface="FZCuHeiSongS-B-GB"/>
                  <a:ea typeface="FZCuHeiSongS-B-GB"/>
                </a:rPr>
                <a:t>01</a:t>
              </a:r>
              <a:endParaRPr lang="zh-CN" altLang="zh-CN" sz="4400" b="1">
                <a:latin typeface="FZCuHeiSongS-B-GB"/>
                <a:ea typeface="FZCuHeiSongS-B-GB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029462" y="2333498"/>
              <a:ext cx="1107996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FZShengShiKaiShuS-EB-GB"/>
                  <a:ea typeface="FZShengShiKaiShuS-EB-GB"/>
                </a:rPr>
                <a:t>往年题</a:t>
              </a:r>
              <a:endParaRPr lang="zh-CN" altLang="zh-CN" sz="2400" dirty="0">
                <a:latin typeface="FZShengShiKaiShuS-EB-GB"/>
                <a:ea typeface="FZShengShiKaiShuS-EB-GB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  <a:prstDash val="solid"/>
              <a:miter/>
            </a:ln>
          </p:spPr>
        </p:cxn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3230" y="6079720"/>
            <a:ext cx="1675797" cy="467802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1627508" y="2925510"/>
            <a:ext cx="1953380" cy="769441"/>
            <a:chOff x="1184078" y="2313500"/>
            <a:chExt cx="1953380" cy="769441"/>
          </a:xfrm>
        </p:grpSpPr>
        <p:sp>
          <p:nvSpPr>
            <p:cNvPr id="51" name="文本框 50"/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4400" b="1">
                  <a:latin typeface="FZCuHeiSongS-B-GB"/>
                  <a:ea typeface="FZCuHeiSongS-B-GB"/>
                </a:rPr>
                <a:t>02</a:t>
              </a:r>
              <a:endParaRPr lang="zh-CN" altLang="zh-CN" sz="4400" b="1">
                <a:latin typeface="FZCuHeiSongS-B-GB"/>
                <a:ea typeface="FZCuHeiSongS-B-GB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029462" y="2333498"/>
              <a:ext cx="1107996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FZShengShiKaiShuS-EB-GB"/>
                  <a:ea typeface="FZShengShiKaiShuS-EB-GB"/>
                </a:rPr>
                <a:t>拓展题</a:t>
              </a:r>
              <a:endParaRPr lang="zh-CN" altLang="zh-CN" sz="2400" dirty="0">
                <a:latin typeface="FZShengShiKaiShuS-EB-GB"/>
                <a:ea typeface="FZShengShiKaiShuS-EB-GB"/>
              </a:endParaRPr>
            </a:p>
          </p:txBody>
        </p:sp>
        <p:cxnSp>
          <p:nvCxnSpPr>
            <p:cNvPr id="54" name="直接连接符 33"/>
            <p:cNvCxnSpPr/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  <a:prstDash val="solid"/>
              <a:miter/>
            </a:ln>
          </p:spPr>
        </p:cxnSp>
      </p:grpSp>
      <p:grpSp>
        <p:nvGrpSpPr>
          <p:cNvPr id="55" name="组合 54"/>
          <p:cNvGrpSpPr/>
          <p:nvPr/>
        </p:nvGrpSpPr>
        <p:grpSpPr>
          <a:xfrm>
            <a:off x="1627508" y="3927957"/>
            <a:ext cx="1953380" cy="769441"/>
            <a:chOff x="1184078" y="2313500"/>
            <a:chExt cx="1953380" cy="769441"/>
          </a:xfrm>
        </p:grpSpPr>
        <p:sp>
          <p:nvSpPr>
            <p:cNvPr id="56" name="文本框 55"/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4400" b="1">
                  <a:latin typeface="FZCuHeiSongS-B-GB"/>
                  <a:ea typeface="FZCuHeiSongS-B-GB"/>
                </a:rPr>
                <a:t>03</a:t>
              </a:r>
              <a:endParaRPr lang="zh-CN" altLang="zh-CN" sz="4400" b="1">
                <a:latin typeface="FZCuHeiSongS-B-GB"/>
                <a:ea typeface="FZCuHeiSongS-B-GB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029462" y="2333498"/>
              <a:ext cx="1107996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FZShengShiKaiShuS-EB-GB"/>
                  <a:ea typeface="FZShengShiKaiShuS-EB-GB"/>
                </a:rPr>
                <a:t>竞赛题</a:t>
              </a:r>
              <a:endParaRPr lang="zh-CN" altLang="zh-CN" sz="2400" dirty="0">
                <a:latin typeface="FZShengShiKaiShuS-EB-GB"/>
                <a:ea typeface="FZShengShiKaiShuS-EB-GB"/>
              </a:endParaRPr>
            </a:p>
          </p:txBody>
        </p:sp>
        <p:cxnSp>
          <p:nvCxnSpPr>
            <p:cNvPr id="59" name="直接连接符 33"/>
            <p:cNvCxnSpPr/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  <a:prstDash val="solid"/>
              <a:miter/>
            </a:ln>
          </p:spPr>
        </p:cxnSp>
      </p:grpSp>
      <p:cxnSp>
        <p:nvCxnSpPr>
          <p:cNvPr id="66" name="直接连接符 10"/>
          <p:cNvCxnSpPr/>
          <p:nvPr/>
        </p:nvCxnSpPr>
        <p:spPr>
          <a:xfrm>
            <a:off x="-11561" y="5606199"/>
            <a:ext cx="1315428" cy="0"/>
          </a:xfrm>
          <a:prstGeom prst="line">
            <a:avLst/>
          </a:prstGeom>
          <a:ln w="57150">
            <a:solidFill>
              <a:srgbClr val="9A0000"/>
            </a:solidFill>
            <a:prstDash val="solid"/>
            <a:miter/>
          </a:ln>
        </p:spPr>
      </p:cxn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4"/>
          <a:srcRect l="45953" t="9543" r="40850"/>
          <a:stretch/>
        </p:blipFill>
        <p:spPr>
          <a:xfrm>
            <a:off x="-11561" y="1862942"/>
            <a:ext cx="1639068" cy="3733580"/>
          </a:xfrm>
          <a:prstGeom prst="rect">
            <a:avLst/>
          </a:prstGeom>
        </p:spPr>
      </p:pic>
      <p:cxnSp>
        <p:nvCxnSpPr>
          <p:cNvPr id="38" name="直接连接符 16"/>
          <p:cNvCxnSpPr/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11" t="9868" r="5589" b="19611"/>
          <a:stretch/>
        </p:blipFill>
        <p:spPr>
          <a:xfrm>
            <a:off x="6129919" y="319035"/>
            <a:ext cx="5859494" cy="5839996"/>
          </a:xfrm>
          <a:prstGeom prst="rect">
            <a:avLst/>
          </a:prstGeom>
          <a:ln>
            <a:solidFill>
              <a:srgbClr val="9A0000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9227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49299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最大子区间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055330-F247-4353-B065-46149A8ED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652" y="1765665"/>
            <a:ext cx="7306695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25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49299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最大子区间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1CE91-019A-1869-D1CE-AFEE3EF3B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371" y="1556657"/>
            <a:ext cx="9258699" cy="44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03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49299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最大子矩阵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E121F6-710A-42F1-9F6E-195DC3A81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854" y="1601224"/>
            <a:ext cx="7630590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09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49299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最大子矩阵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FA4626-6917-4689-9E01-4B0567B73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625" y="1550901"/>
            <a:ext cx="895475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57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49299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最大子矩阵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00783-8EC7-B1DE-404F-6D016FCD3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06" y="1201366"/>
            <a:ext cx="9414159" cy="531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78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110799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滑雪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2DDC98-2C62-4233-9F8F-EECF43423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810" y="1621733"/>
            <a:ext cx="7916380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1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110799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滑雪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CAE3DB-3FC0-4E36-A48E-498B2205E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626" y="1691109"/>
            <a:ext cx="7144747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81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110799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滑雪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B9A1C-2E7F-1A78-9DF6-56C0F7FBE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56" y="1201367"/>
            <a:ext cx="11307677" cy="511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2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324082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+mj-ea"/>
                <a:ea typeface="+mj-ea"/>
              </a:rPr>
              <a:t>Seam Carving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844099EB-91B3-4BB1-8566-AAF7EFDB8433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143000" y="2144650"/>
                <a:ext cx="9905999" cy="27699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800" dirty="0"/>
                  <a:t>在一个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>
                    <a:cs typeface="Times New Roman" panose="02020603050405020304" pitchFamily="18" charset="0"/>
                  </a:rPr>
                  <a:t>的像素数组中，每一行删掉一个像素，要求相邻两行中删除的像素必须位于同一列或者相邻列。删除的像素点从顶端行到底端行构成一条“接缝”。对每个像素点，都给定一个破坏度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800" dirty="0">
                    <a:cs typeface="Times New Roman" panose="02020603050405020304" pitchFamily="18" charset="0"/>
                  </a:rPr>
                  <a:t>，一条“接缝”的破坏度定义为它所包含的像素的破坏度之和。设计算法，寻找破坏度最低的“接缝”。</a:t>
                </a:r>
                <a:endParaRPr lang="en-US" altLang="zh-CN"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844099EB-91B3-4BB1-8566-AAF7EFDB8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2144650"/>
                <a:ext cx="9905999" cy="2769904"/>
              </a:xfrm>
              <a:prstGeom prst="rect">
                <a:avLst/>
              </a:prstGeom>
              <a:blipFill>
                <a:blip r:embed="rId4"/>
                <a:stretch>
                  <a:fillRect l="-1293" t="-881" b="-1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173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324082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+mj-ea"/>
                <a:ea typeface="+mj-ea"/>
              </a:rPr>
              <a:t>Seam Carving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E2AB5EF2-99FA-42DE-90B5-9E3308625F84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143000" y="2144650"/>
                <a:ext cx="9905999" cy="27699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800" dirty="0"/>
                  <a:t>在一个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>
                    <a:cs typeface="Times New Roman" panose="02020603050405020304" pitchFamily="18" charset="0"/>
                  </a:rPr>
                  <a:t>的像素数组中，每一行删掉一个像素，要求相邻两行中删除的像素必须位于同一列或者相邻列。删除的像素点从顶端行到底端行构成一条“接缝”。对每个像素点，都给定一个破坏度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800" dirty="0">
                    <a:cs typeface="Times New Roman" panose="02020603050405020304" pitchFamily="18" charset="0"/>
                  </a:rPr>
                  <a:t>，一条“接缝”的破坏度定义为它所包含的像素的破坏度之和。设计算法，寻找破坏度最低的“接缝”。</a:t>
                </a:r>
                <a:endParaRPr lang="en-US" altLang="zh-CN"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E2AB5EF2-99FA-42DE-90B5-9E3308625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2144650"/>
                <a:ext cx="9905999" cy="2769904"/>
              </a:xfrm>
              <a:prstGeom prst="rect">
                <a:avLst/>
              </a:prstGeom>
              <a:blipFill>
                <a:blip r:embed="rId4"/>
                <a:stretch>
                  <a:fillRect l="-1293" t="-881" b="-1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89B95AA-0387-4A5E-BFC4-6C93A7F247DC}"/>
                  </a:ext>
                </a:extLst>
              </p:cNvPr>
              <p:cNvSpPr txBox="1"/>
              <p:nvPr/>
            </p:nvSpPr>
            <p:spPr>
              <a:xfrm>
                <a:off x="1306226" y="5231957"/>
                <a:ext cx="9579546" cy="665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89B95AA-0387-4A5E-BFC4-6C93A7F24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26" y="5231957"/>
                <a:ext cx="9579546" cy="665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763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82638" y="1239655"/>
            <a:ext cx="11235392" cy="3436705"/>
          </a:xfrm>
          <a:prstGeom prst="rect">
            <a:avLst/>
          </a:prstGeom>
          <a:blipFill rotWithShape="1">
            <a:blip r:embed="rId3"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033481" y="4676361"/>
            <a:ext cx="2038938" cy="1883966"/>
            <a:chOff x="1209755" y="4179558"/>
            <a:chExt cx="2038938" cy="1883966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29210" cy="14465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8800" b="1" dirty="0">
                  <a:latin typeface="FZCuHeiSongS-B-GB"/>
                  <a:ea typeface="FZCuHeiSongS-B-GB"/>
                </a:rPr>
                <a:t>01</a:t>
              </a:r>
              <a:endParaRPr lang="zh-CN" altLang="zh-CN" sz="8800" b="1" dirty="0">
                <a:latin typeface="FZCuHeiSongS-B-GB"/>
                <a:ea typeface="FZCuHeiSongS-B-GB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172354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latin typeface="FZShengShiKaiShuS-EB-GB"/>
                  <a:ea typeface="FZShengShiKaiShuS-EB-GB"/>
                </a:rPr>
                <a:t>往年题</a:t>
              </a:r>
              <a:endParaRPr lang="zh-CN" altLang="zh-CN" sz="4000" dirty="0">
                <a:latin typeface="FZShengShiKaiShuS-EB-GB"/>
                <a:ea typeface="FZShengShiKaiShuS-EB-GB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  <a:prstDash val="solid"/>
              <a:miter/>
            </a:ln>
          </p:spPr>
        </p:cxnSp>
      </p:grpSp>
      <p:grpSp>
        <p:nvGrpSpPr>
          <p:cNvPr id="71" name="组合 70"/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  <a:prstDash val="solid"/>
            <a:miter/>
          </a:ln>
        </p:spPr>
      </p:cxnSp>
      <p:grpSp>
        <p:nvGrpSpPr>
          <p:cNvPr id="5" name="组合 4"/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/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199">
                <a:solidFill>
                  <a:schemeClr val="lt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199">
                <a:solidFill>
                  <a:schemeClr val="lt1"/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199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702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9546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最长回文子串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2AB5EF2-99FA-42DE-90B5-9E3308625F84}"/>
              </a:ext>
            </a:extLst>
          </p:cNvPr>
          <p:cNvSpPr>
            <a:spLocks noGrp="1"/>
          </p:cNvSpPr>
          <p:nvPr/>
        </p:nvSpPr>
        <p:spPr>
          <a:xfrm>
            <a:off x="1143000" y="2144650"/>
            <a:ext cx="9905999" cy="2769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 dirty="0"/>
              <a:t>如果字符串的反序与原始字符串相同，则该字符串称为回文字符串。给定一个字符串</a:t>
            </a:r>
            <a:r>
              <a:rPr lang="en" altLang="zh-CN" sz="2800" dirty="0"/>
              <a:t>s</a:t>
            </a:r>
            <a:r>
              <a:rPr lang="zh-CN" altLang="en" sz="2800" dirty="0"/>
              <a:t>，</a:t>
            </a:r>
            <a:r>
              <a:rPr lang="zh-CN" altLang="en-US" sz="2800" dirty="0"/>
              <a:t>找到</a:t>
            </a:r>
            <a:r>
              <a:rPr lang="en" altLang="zh-CN" sz="2800" dirty="0"/>
              <a:t>s</a:t>
            </a:r>
            <a:r>
              <a:rPr lang="zh-CN" altLang="en-US" sz="2800" dirty="0"/>
              <a:t>中最长的回文子串。</a:t>
            </a:r>
          </a:p>
        </p:txBody>
      </p:sp>
    </p:spTree>
    <p:extLst>
      <p:ext uri="{BB962C8B-B14F-4D97-AF65-F5344CB8AC3E}">
        <p14:creationId xmlns:p14="http://schemas.microsoft.com/office/powerpoint/2010/main" val="1359753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9546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最长回文子串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E2AB5EF2-99FA-42DE-90B5-9E3308625F84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794456" y="1621733"/>
                <a:ext cx="10953068" cy="4833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思路：对于一个子串而言，如果它是回文串，并且长度大于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，那么将它首尾的两个字母去除之后，它仍然是个回文串。</a:t>
                </a: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表示字符串</a:t>
                </a:r>
                <a:r>
                  <a:rPr lang="en" altLang="zh-CN" dirty="0"/>
                  <a:t>s</a:t>
                </a:r>
                <a:r>
                  <a:rPr lang="zh-CN" altLang="en-US" dirty="0"/>
                  <a:t>的第</a:t>
                </a:r>
                <a:r>
                  <a:rPr lang="en" altLang="zh-CN" dirty="0" err="1"/>
                  <a:t>i</a:t>
                </a:r>
                <a:r>
                  <a:rPr lang="zh-CN" altLang="en-US" dirty="0"/>
                  <a:t>到</a:t>
                </a:r>
                <a:r>
                  <a:rPr lang="en" altLang="zh-CN" dirty="0"/>
                  <a:t>j</a:t>
                </a:r>
                <a:r>
                  <a:rPr lang="zh-CN" altLang="en-US" dirty="0"/>
                  <a:t>个字母组成的串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" altLang="zh-CN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是否为回文串</a:t>
                </a: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状态转移方程：</a:t>
                </a:r>
                <a:endParaRPr lang="en-US" altLang="zh-CN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]==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边界条件：</a:t>
                </a:r>
                <a:endParaRPr lang="en-US" altLang="zh-CN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endParaRPr lang="en-US" altLang="zh-CN" sz="2400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+1)=(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]==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+1])</m:t>
                    </m:r>
                  </m:oMath>
                </a14:m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时间复杂度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，空间复杂度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E2AB5EF2-99FA-42DE-90B5-9E3308625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56" y="1621733"/>
                <a:ext cx="10953068" cy="4833768"/>
              </a:xfrm>
              <a:prstGeom prst="rect">
                <a:avLst/>
              </a:prstGeom>
              <a:blipFill>
                <a:blip r:embed="rId4"/>
                <a:stretch>
                  <a:fillRect l="-1159" t="-1571" b="-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383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9546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最长回文子串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88129-3A19-E522-E6C7-F9B119E28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58" y="938020"/>
            <a:ext cx="8088086" cy="581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3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9546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分割等和子集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2AB5EF2-99FA-42DE-90B5-9E3308625F84}"/>
              </a:ext>
            </a:extLst>
          </p:cNvPr>
          <p:cNvSpPr>
            <a:spLocks noGrp="1"/>
          </p:cNvSpPr>
          <p:nvPr/>
        </p:nvSpPr>
        <p:spPr>
          <a:xfrm>
            <a:off x="1143000" y="2144650"/>
            <a:ext cx="9905999" cy="2769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 dirty="0"/>
              <a:t>给定一个只包含正整数的非空数组</a:t>
            </a:r>
            <a:r>
              <a:rPr lang="en" altLang="zh-CN" sz="2800" dirty="0" err="1"/>
              <a:t>nums</a:t>
            </a:r>
            <a:r>
              <a:rPr lang="zh-CN" altLang="en" sz="2800" dirty="0"/>
              <a:t>，</a:t>
            </a:r>
            <a:r>
              <a:rPr lang="zh-CN" altLang="en-US" sz="2800" dirty="0"/>
              <a:t>判断是否可以将这个数组分割成两个子集，使得两个子集的元素和相等。</a:t>
            </a:r>
          </a:p>
        </p:txBody>
      </p:sp>
    </p:spTree>
    <p:extLst>
      <p:ext uri="{BB962C8B-B14F-4D97-AF65-F5344CB8AC3E}">
        <p14:creationId xmlns:p14="http://schemas.microsoft.com/office/powerpoint/2010/main" val="2544393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9546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分割等和子集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2AB5EF2-99FA-42DE-90B5-9E3308625F84}"/>
              </a:ext>
            </a:extLst>
          </p:cNvPr>
          <p:cNvSpPr>
            <a:spLocks noGrp="1"/>
          </p:cNvSpPr>
          <p:nvPr/>
        </p:nvSpPr>
        <p:spPr>
          <a:xfrm>
            <a:off x="794456" y="1868304"/>
            <a:ext cx="10953068" cy="3516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dirty="0"/>
              <a:t>0-1</a:t>
            </a:r>
            <a:r>
              <a:rPr lang="zh-CN" altLang="en-US" dirty="0"/>
              <a:t>背包问题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/>
              <a:t>传统的</a:t>
            </a:r>
            <a:r>
              <a:rPr lang="en-US" altLang="zh-CN" dirty="0"/>
              <a:t>0−1</a:t>
            </a:r>
            <a:r>
              <a:rPr lang="zh-CN" altLang="en-US" dirty="0"/>
              <a:t>背包问题要求选取的物品的重量之和不能超过背包的总容量，这道题则要求选取的数字的和恰好等于整个数组的元素和的一半。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/>
              <a:t>计算整个数组的元素和</a:t>
            </a:r>
            <a:r>
              <a:rPr lang="en-US" altLang="zh-CN" dirty="0"/>
              <a:t>sum</a:t>
            </a:r>
            <a:r>
              <a:rPr lang="zh-CN" altLang="en-US" dirty="0"/>
              <a:t>，如果</a:t>
            </a:r>
            <a:r>
              <a:rPr lang="en-US" altLang="zh-CN" dirty="0"/>
              <a:t>sum</a:t>
            </a:r>
            <a:r>
              <a:rPr lang="zh-CN" altLang="en-US" dirty="0"/>
              <a:t>是奇数，则不可能将数组分割成元素和相等的两个子集；如果</a:t>
            </a:r>
            <a:r>
              <a:rPr lang="en-US" altLang="zh-CN" dirty="0"/>
              <a:t>sum</a:t>
            </a:r>
            <a:r>
              <a:rPr lang="zh-CN" altLang="en-US" dirty="0"/>
              <a:t>是偶数，则令</a:t>
            </a:r>
            <a:r>
              <a:rPr lang="en-US" altLang="zh-CN" dirty="0"/>
              <a:t>target=sum/2</a:t>
            </a:r>
            <a:r>
              <a:rPr lang="zh-CN" altLang="en-US" dirty="0"/>
              <a:t>，需要判断是否可以从数组中选出一些数字，使得这些数字的和等于</a:t>
            </a:r>
            <a:r>
              <a:rPr lang="en-US" altLang="zh-CN" dirty="0"/>
              <a:t>target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54279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9546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分割等和子集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E2AB5EF2-99FA-42DE-90B5-9E3308625F84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794456" y="1550901"/>
                <a:ext cx="10953068" cy="47615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表示从数组的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下标范围内选取若干个正整数（可以是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个），是否存在一种选取方案使得被选取的正整数的和等于</a:t>
                </a:r>
                <a:r>
                  <a:rPr lang="en" altLang="zh-CN" dirty="0"/>
                  <a:t>j</a:t>
                </a: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状态转移方程：</a:t>
                </a:r>
                <a:endParaRPr lang="en-US" altLang="zh-CN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𝑛𝑢𝑚𝑠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𝑛𝑢𝑚𝑠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    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𝑛𝑢𝑚𝑠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边界条件：</a:t>
                </a:r>
                <a:endParaRPr lang="en-US" altLang="zh-CN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][0]=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 0≤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400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[0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𝑛𝑢𝑚𝑠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[0]]=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最终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−1][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𝑡𝑎𝑟𝑔𝑒𝑡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即为答案</a:t>
                </a: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E2AB5EF2-99FA-42DE-90B5-9E3308625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56" y="1550901"/>
                <a:ext cx="10953068" cy="4761535"/>
              </a:xfrm>
              <a:prstGeom prst="rect">
                <a:avLst/>
              </a:prstGeom>
              <a:blipFill>
                <a:blip r:embed="rId4"/>
                <a:stretch>
                  <a:fillRect l="-1159" t="-13263" b="-18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9546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分割等和子集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E2AB5EF2-99FA-42DE-90B5-9E3308625F84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794456" y="1764991"/>
                <a:ext cx="10953068" cy="42990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时间复杂度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𝑡𝑎𝑟𝑔𝑒𝑡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，空间复杂度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𝑡𝑎𝑟𝑔𝑒𝑡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滚动数组优化：在计算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𝑑𝑝</m:t>
                    </m:r>
                  </m:oMath>
                </a14:m>
                <a:r>
                  <a:rPr lang="zh-CN" altLang="en-US" dirty="0"/>
                  <a:t>的过程中，每一行的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𝑑𝑝</m:t>
                    </m:r>
                  </m:oMath>
                </a14:m>
                <a:r>
                  <a:rPr lang="zh-CN" altLang="en-US" dirty="0"/>
                  <a:t>值都只与上一行的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𝑑𝑝</m:t>
                    </m:r>
                  </m:oMath>
                </a14:m>
                <a:r>
                  <a:rPr lang="zh-CN" altLang="en-US" dirty="0"/>
                  <a:t>值有关，因此只需要一个一维数组即可将空间复杂度降到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𝑡𝑎𝑟𝑔𝑒𝑡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" dirty="0"/>
                  <a:t>状态转移方程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𝑛𝑢𝑚𝑠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𝑛𝑢𝑚𝑠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𝑛𝑢𝑚𝑠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zh-CN" altLang="e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第二层循环（对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的遍历）要从大到小计算，否则计算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值的时候，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" altLang="zh-CN" i="1" dirty="0" err="1" smtClean="0">
                        <a:latin typeface="Cambria Math" panose="02040503050406030204" pitchFamily="18" charset="0"/>
                      </a:rPr>
                      <m:t>𝑛𝑢𝑚𝑠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]]</m:t>
                    </m:r>
                  </m:oMath>
                </a14:m>
                <a:r>
                  <a:rPr lang="zh-CN" altLang="en-US" dirty="0"/>
                  <a:t>已经是被更新过的状态，不再是上一行的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𝑑𝑝</m:t>
                    </m:r>
                  </m:oMath>
                </a14:m>
                <a:r>
                  <a:rPr lang="zh-CN" altLang="en-US" dirty="0"/>
                  <a:t>值</a:t>
                </a:r>
              </a:p>
              <a:p>
                <a:pPr>
                  <a:lnSpc>
                    <a:spcPct val="12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E2AB5EF2-99FA-42DE-90B5-9E3308625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56" y="1764991"/>
                <a:ext cx="10953068" cy="4299056"/>
              </a:xfrm>
              <a:prstGeom prst="rect">
                <a:avLst/>
              </a:prstGeom>
              <a:blipFill>
                <a:blip r:embed="rId4"/>
                <a:stretch>
                  <a:fillRect l="-1159" t="-2065" r="-579" b="-47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219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82638" y="1239655"/>
            <a:ext cx="11235392" cy="3436705"/>
          </a:xfrm>
          <a:prstGeom prst="rect">
            <a:avLst/>
          </a:prstGeom>
          <a:blipFill rotWithShape="1">
            <a:blip r:embed="rId3"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033481" y="4676361"/>
            <a:ext cx="2038938" cy="1883966"/>
            <a:chOff x="1209755" y="4179558"/>
            <a:chExt cx="2038938" cy="1883966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29210" cy="14465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8800" b="1" dirty="0">
                  <a:latin typeface="FZCuHeiSongS-B-GB"/>
                  <a:ea typeface="FZCuHeiSongS-B-GB"/>
                </a:rPr>
                <a:t>03</a:t>
              </a:r>
              <a:endParaRPr lang="zh-CN" altLang="zh-CN" sz="8800" b="1" dirty="0">
                <a:latin typeface="FZCuHeiSongS-B-GB"/>
                <a:ea typeface="FZCuHeiSongS-B-GB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172354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latin typeface="FZShengShiKaiShuS-EB-GB"/>
                  <a:ea typeface="FZShengShiKaiShuS-EB-GB"/>
                </a:rPr>
                <a:t>竞赛题</a:t>
              </a:r>
              <a:endParaRPr lang="zh-CN" altLang="zh-CN" sz="4000" dirty="0">
                <a:latin typeface="FZShengShiKaiShuS-EB-GB"/>
                <a:ea typeface="FZShengShiKaiShuS-EB-GB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  <a:prstDash val="solid"/>
              <a:miter/>
            </a:ln>
          </p:spPr>
        </p:cxnSp>
      </p:grpSp>
      <p:grpSp>
        <p:nvGrpSpPr>
          <p:cNvPr id="71" name="组合 70"/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654"/>
              <a:endParaRPr lang="zh-CN" altLang="zh-CN" sz="2399">
                <a:solidFill>
                  <a:srgbClr val="FFFFFF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  <a:prstDash val="solid"/>
            <a:miter/>
          </a:ln>
        </p:spPr>
      </p:cxnSp>
      <p:grpSp>
        <p:nvGrpSpPr>
          <p:cNvPr id="5" name="组合 4"/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/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199">
                <a:solidFill>
                  <a:schemeClr val="lt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199">
                <a:solidFill>
                  <a:schemeClr val="lt1"/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199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4148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/>
            <p:cNvSpPr txBox="1"/>
            <p:nvPr/>
          </p:nvSpPr>
          <p:spPr>
            <a:xfrm>
              <a:off x="657211" y="372731"/>
              <a:ext cx="413927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latin typeface="+mj-ea"/>
                  <a:ea typeface="+mj-ea"/>
                </a:rPr>
                <a:t>NOI1995 </a:t>
              </a:r>
              <a:r>
                <a:rPr lang="zh-CN" altLang="en-US" sz="3600" dirty="0">
                  <a:latin typeface="+mj-ea"/>
                  <a:ea typeface="+mj-ea"/>
                </a:rPr>
                <a:t>石子合并</a:t>
              </a:r>
              <a:endParaRPr lang="zh-CN" altLang="zh-CN" sz="3600" dirty="0">
                <a:latin typeface="+mj-ea"/>
                <a:ea typeface="+mj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区间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DP</a:t>
              </a:r>
              <a:endPara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/>
                <a:ea typeface="FZCuHeiSongS-B-GB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752F64B2-1C6D-48FA-9601-96634FF7EEE7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143000" y="2144649"/>
                <a:ext cx="9905999" cy="32607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将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 堆石子绕圆形操场排放，现要将石子有序地合并成一堆。规定每次只能选相邻的两堆合并成新的一堆，并将新的一堆的石子数记做该次合并的得分。</a:t>
                </a:r>
              </a:p>
              <a:p>
                <a:r>
                  <a:rPr lang="zh-CN" altLang="en-US" dirty="0"/>
                  <a:t>请编写一个程序，读入堆数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 及每堆的石子数，并进行如下计算：</a:t>
                </a:r>
              </a:p>
              <a:p>
                <a:pPr lvl="1"/>
                <a:r>
                  <a:rPr lang="zh-CN" altLang="en-US" sz="2400" dirty="0"/>
                  <a:t>选择一种合并石子的方案，使得做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zh-CN" altLang="en-US" sz="2400" dirty="0"/>
                  <a:t>次合并得分总和最大。</a:t>
                </a:r>
              </a:p>
              <a:p>
                <a:pPr lvl="1"/>
                <a:r>
                  <a:rPr lang="zh-CN" altLang="en-US" sz="2400" dirty="0"/>
                  <a:t>选择一种合并石子的方案，使得做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zh-CN" altLang="en-US" sz="2400" dirty="0"/>
                  <a:t>次合并得分总和最小。</a:t>
                </a:r>
              </a:p>
            </p:txBody>
          </p:sp>
        </mc:Choice>
        <mc:Fallback xmlns="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752F64B2-1C6D-48FA-9601-96634FF7EE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2144649"/>
                <a:ext cx="9905999" cy="3260727"/>
              </a:xfrm>
              <a:prstGeom prst="rect">
                <a:avLst/>
              </a:prstGeom>
              <a:blipFill>
                <a:blip r:embed="rId4"/>
                <a:stretch>
                  <a:fillRect l="-1293" t="-2617" r="-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293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/>
            <p:cNvSpPr txBox="1"/>
            <p:nvPr/>
          </p:nvSpPr>
          <p:spPr>
            <a:xfrm>
              <a:off x="657211" y="372731"/>
              <a:ext cx="413927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latin typeface="+mj-ea"/>
                  <a:ea typeface="+mj-ea"/>
                </a:rPr>
                <a:t>NOI1995 </a:t>
              </a:r>
              <a:r>
                <a:rPr lang="zh-CN" altLang="en-US" sz="3600" dirty="0">
                  <a:latin typeface="+mj-ea"/>
                  <a:ea typeface="+mj-ea"/>
                </a:rPr>
                <a:t>石子合并</a:t>
              </a:r>
              <a:endParaRPr lang="zh-CN" altLang="zh-CN" sz="3600" dirty="0">
                <a:latin typeface="+mj-ea"/>
                <a:ea typeface="+mj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区间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DP</a:t>
              </a:r>
              <a:endPara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/>
                <a:ea typeface="FZCuHeiSongS-B-GB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6E10E2-5441-4D32-A9D5-B6E0ACD69D6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CDAD7"/>
              </a:clrFrom>
              <a:clrTo>
                <a:srgbClr val="DCDAD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8742" y="2169246"/>
            <a:ext cx="10034516" cy="32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56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32788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+mj-ea"/>
                <a:ea typeface="+mj-ea"/>
              </a:rPr>
              <a:t>2019 </a:t>
            </a:r>
            <a:r>
              <a:rPr lang="zh-CN" altLang="en-US" sz="3600" dirty="0">
                <a:latin typeface="+mj-ea"/>
                <a:ea typeface="+mj-ea"/>
              </a:rPr>
              <a:t>期中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6BFA692-F52E-4DFC-961A-EFD1EE5CA8F8}"/>
                  </a:ext>
                </a:extLst>
              </p:cNvPr>
              <p:cNvSpPr txBox="1"/>
              <p:nvPr/>
            </p:nvSpPr>
            <p:spPr>
              <a:xfrm>
                <a:off x="489102" y="1621733"/>
                <a:ext cx="11213796" cy="4308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zh-CN" sz="24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热爱极限运动的小明计划参加一项公益跑步活动，在未来的</a:t>
                </a:r>
                <a:r>
                  <a:rPr lang="en-US" altLang="zh-CN" sz="2400" b="1" i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n</a:t>
                </a:r>
                <a:r>
                  <a:rPr lang="zh-CN" altLang="zh-CN" sz="24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天里按预先确定的顺序到访</a:t>
                </a:r>
                <a:r>
                  <a:rPr lang="en-US" altLang="zh-CN" sz="2400" b="1" i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n</a:t>
                </a:r>
                <a:r>
                  <a:rPr lang="zh-CN" altLang="zh-CN" sz="24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个城市做公益。假设第</a:t>
                </a:r>
                <a:r>
                  <a:rPr lang="en-US" altLang="zh-CN" sz="2400" b="1" i="1" kern="100" dirty="0" err="1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zh-CN" altLang="zh-CN" sz="24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天从前一个城市出发到第</a:t>
                </a:r>
                <a:r>
                  <a:rPr lang="en-US" altLang="zh-CN" sz="2400" b="1" i="1" kern="100" dirty="0" err="1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zh-CN" altLang="zh-CN" sz="24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个城市的距离为</a:t>
                </a:r>
                <a:r>
                  <a:rPr lang="en-US" altLang="zh-CN" sz="2400" b="1" i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en-US" altLang="zh-CN" sz="2400" b="1" i="1" kern="100" baseline="-25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zh-CN" altLang="zh-CN" sz="24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。如果小明体力好，可以完全跑完这段路程；但如果跑不下来全程，也可以坐收容车完成当天剩余的路程。连续每天跑步会消耗小明的体力，假设小明连续</a:t>
                </a:r>
                <a:r>
                  <a:rPr lang="en-US" altLang="zh-CN" sz="2400" b="1" i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n</a:t>
                </a:r>
                <a:r>
                  <a:rPr lang="zh-CN" altLang="zh-CN" sz="24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天跑步，每天能跑的路程为</a:t>
                </a:r>
                <a:r>
                  <a:rPr lang="en-US" altLang="zh-CN" sz="2400" b="1" i="1" kern="100" dirty="0" err="1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lang="en-US" altLang="zh-CN" sz="2400" b="1" i="1" kern="100" baseline="-25000" dirty="0" err="1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zh-CN" altLang="zh-CN" sz="24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，且满足</a:t>
                </a:r>
              </a:p>
              <a:p>
                <a:pPr indent="306070" algn="just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𝐬</m:t>
                          </m:r>
                        </m:e>
                        <m:sub>
                          <m:r>
                            <a:rPr lang="en-US" altLang="zh-CN" sz="24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&gt;</m:t>
                      </m:r>
                      <m:sSub>
                        <m:sSubPr>
                          <m:ctrlPr>
                            <a:rPr lang="zh-CN" altLang="zh-CN" sz="24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4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&gt;…&gt;</m:t>
                      </m:r>
                      <m:sSub>
                        <m:sSubPr>
                          <m:ctrlPr>
                            <a:rPr lang="zh-CN" altLang="zh-CN" sz="24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4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𝒏</m:t>
                          </m:r>
                        </m:sub>
                      </m:sSub>
                      <m:r>
                        <a:rPr lang="en-US" altLang="zh-CN" sz="24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&gt;</m:t>
                      </m:r>
                      <m:r>
                        <a:rPr lang="en-US" altLang="zh-CN" sz="24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𝟎</m:t>
                      </m:r>
                    </m:oMath>
                  </m:oMathPara>
                </a14:m>
                <a:endParaRPr lang="zh-CN" altLang="zh-CN" sz="2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304800" algn="just">
                  <a:spcBef>
                    <a:spcPts val="600"/>
                  </a:spcBef>
                </a:pPr>
                <a:r>
                  <a:rPr lang="zh-CN" altLang="zh-CN" sz="24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但如果小明某天不跑，完全坐收容车完成当天路程，那么第二天小明的体力就可恢复如初，接下来得日子里又可以跑完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𝒔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𝒔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𝟐</m:t>
                        </m:r>
                      </m:sub>
                    </m:sSub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,…</m:t>
                    </m:r>
                  </m:oMath>
                </a14:m>
                <a:r>
                  <a:rPr lang="zh-CN" altLang="zh-CN" sz="24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的路程了。为了在整个活动中跑出最长的总距离，小明需要仔细计划一下，都应该在哪些天里不跑步完全坐收容车完成当天路程。请为小明设计一个算法解决该问题。</a:t>
                </a:r>
              </a:p>
              <a:p>
                <a:pPr indent="279400" algn="just">
                  <a:spcBef>
                    <a:spcPts val="600"/>
                  </a:spcBef>
                </a:pPr>
                <a:r>
                  <a:rPr lang="en-US" altLang="zh-CN" sz="24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 </a:t>
                </a:r>
                <a:endParaRPr lang="zh-CN" altLang="zh-CN" sz="2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6BFA692-F52E-4DFC-961A-EFD1EE5CA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2" y="1621733"/>
                <a:ext cx="11213796" cy="4308872"/>
              </a:xfrm>
              <a:prstGeom prst="rect">
                <a:avLst/>
              </a:prstGeom>
              <a:blipFill>
                <a:blip r:embed="rId4"/>
                <a:stretch>
                  <a:fillRect l="-815" t="-1556" r="-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782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/>
            <p:cNvSpPr txBox="1"/>
            <p:nvPr/>
          </p:nvSpPr>
          <p:spPr>
            <a:xfrm>
              <a:off x="657211" y="372731"/>
              <a:ext cx="413927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latin typeface="+mj-ea"/>
                  <a:ea typeface="+mj-ea"/>
                </a:rPr>
                <a:t>NOI1995 </a:t>
              </a:r>
              <a:r>
                <a:rPr lang="zh-CN" altLang="en-US" sz="3600" dirty="0">
                  <a:latin typeface="+mj-ea"/>
                  <a:ea typeface="+mj-ea"/>
                </a:rPr>
                <a:t>石子合并</a:t>
              </a:r>
              <a:endParaRPr lang="zh-CN" altLang="zh-CN" sz="3600" dirty="0">
                <a:latin typeface="+mj-ea"/>
                <a:ea typeface="+mj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区间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DP</a:t>
              </a:r>
              <a:endPara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/>
                <a:ea typeface="FZCuHeiSongS-B-GB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5D5EC5-D9B9-4CD6-AD1C-03D02C8997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CDAD7"/>
              </a:clrFrom>
              <a:clrTo>
                <a:srgbClr val="DCDAD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013" y="2744750"/>
            <a:ext cx="11859974" cy="234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29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/>
            <p:cNvSpPr txBox="1"/>
            <p:nvPr/>
          </p:nvSpPr>
          <p:spPr>
            <a:xfrm>
              <a:off x="657211" y="372731"/>
              <a:ext cx="413927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latin typeface="+mj-ea"/>
                  <a:ea typeface="+mj-ea"/>
                </a:rPr>
                <a:t>NOI1995 </a:t>
              </a:r>
              <a:r>
                <a:rPr lang="zh-CN" altLang="en-US" sz="3600" dirty="0">
                  <a:latin typeface="+mj-ea"/>
                  <a:ea typeface="+mj-ea"/>
                </a:rPr>
                <a:t>石子合并</a:t>
              </a:r>
              <a:endParaRPr lang="zh-CN" altLang="zh-CN" sz="3600" dirty="0">
                <a:latin typeface="+mj-ea"/>
                <a:ea typeface="+mj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区间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DP</a:t>
              </a:r>
              <a:endPara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/>
                <a:ea typeface="FZCuHeiSongS-B-GB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F8F8F6-0251-474D-916A-628A93406CC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CDAD7"/>
              </a:clrFrom>
              <a:clrTo>
                <a:srgbClr val="DCDAD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456" y="2033769"/>
            <a:ext cx="10703581" cy="376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17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/>
            <p:cNvSpPr txBox="1"/>
            <p:nvPr/>
          </p:nvSpPr>
          <p:spPr>
            <a:xfrm>
              <a:off x="657211" y="372731"/>
              <a:ext cx="413927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latin typeface="+mj-ea"/>
                  <a:ea typeface="+mj-ea"/>
                </a:rPr>
                <a:t>NOI1995 </a:t>
              </a:r>
              <a:r>
                <a:rPr lang="zh-CN" altLang="en-US" sz="3600" dirty="0">
                  <a:latin typeface="+mj-ea"/>
                  <a:ea typeface="+mj-ea"/>
                </a:rPr>
                <a:t>石子合并</a:t>
              </a:r>
              <a:endParaRPr lang="zh-CN" altLang="zh-CN" sz="3600" dirty="0">
                <a:latin typeface="+mj-ea"/>
                <a:ea typeface="+mj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区间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DP</a:t>
              </a:r>
              <a:endPara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/>
                <a:ea typeface="FZCuHeiSongS-B-GB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009447-5B85-DFB2-469D-2B7CC7276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0" y="1304680"/>
            <a:ext cx="8873673" cy="5549532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938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/>
            <p:cNvSpPr txBox="1"/>
            <p:nvPr/>
          </p:nvSpPr>
          <p:spPr>
            <a:xfrm>
              <a:off x="657211" y="372731"/>
              <a:ext cx="3416320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latin typeface="+mj-ea"/>
                  <a:ea typeface="+mj-ea"/>
                </a:rPr>
                <a:t>没有上司的舞会</a:t>
              </a:r>
              <a:endParaRPr lang="zh-CN" altLang="zh-CN" sz="3600" dirty="0">
                <a:latin typeface="+mj-ea"/>
                <a:ea typeface="+mj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树形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DP</a:t>
              </a:r>
              <a:endPara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/>
                <a:ea typeface="FZCuHeiSongS-B-GB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8FBAC93E-070D-43F1-86FB-A2154AA1E3BC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683980" y="1868304"/>
                <a:ext cx="10824039" cy="3462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800" dirty="0"/>
                  <a:t>某大学有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个职员，编号为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/>
                  <a:t>。他们之间有从属关系，也就是说他们的关系就像一棵以校长为根的树，父结点就是子结点的直接上司。现在有个周年庆宴会，宴会每邀请来一个职员都会增加一定的快乐指数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/>
                  <a:t>，但是呢，如果某个职员的直接上司来参加舞会了，那么这个职员就无论如何也不肯来参加舞会了。 所以，请你编程计算，邀请哪些职员可以使快乐指数最大，求最大的快乐指数。</a:t>
                </a: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8FBAC93E-070D-43F1-86FB-A2154AA1E3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80" y="1868304"/>
                <a:ext cx="10824039" cy="3462670"/>
              </a:xfrm>
              <a:prstGeom prst="rect">
                <a:avLst/>
              </a:prstGeom>
              <a:blipFill>
                <a:blip r:embed="rId4"/>
                <a:stretch>
                  <a:fillRect l="-1126" t="-527" r="-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118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/>
            <p:cNvSpPr txBox="1"/>
            <p:nvPr/>
          </p:nvSpPr>
          <p:spPr>
            <a:xfrm>
              <a:off x="657211" y="372731"/>
              <a:ext cx="3416320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latin typeface="+mj-ea"/>
                  <a:ea typeface="+mj-ea"/>
                </a:rPr>
                <a:t>没有上司的舞会</a:t>
              </a:r>
              <a:endParaRPr lang="zh-CN" altLang="zh-CN" sz="3600" dirty="0">
                <a:latin typeface="+mj-ea"/>
                <a:ea typeface="+mj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树形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DP</a:t>
              </a:r>
              <a:endPara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/>
                <a:ea typeface="FZCuHeiSongS-B-GB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6D4C23-D85D-4631-9F45-5271E0AC842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CDAD7"/>
              </a:clrFrom>
              <a:clrTo>
                <a:srgbClr val="DCDAD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2869" y="2087835"/>
            <a:ext cx="11266261" cy="394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82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/>
            <p:cNvSpPr txBox="1"/>
            <p:nvPr/>
          </p:nvSpPr>
          <p:spPr>
            <a:xfrm>
              <a:off x="657211" y="372731"/>
              <a:ext cx="3416320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latin typeface="+mj-ea"/>
                  <a:ea typeface="+mj-ea"/>
                </a:rPr>
                <a:t>没有上司的舞会</a:t>
              </a:r>
              <a:endParaRPr lang="zh-CN" altLang="zh-CN" sz="3600" dirty="0">
                <a:latin typeface="+mj-ea"/>
                <a:ea typeface="+mj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树形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DP</a:t>
              </a:r>
              <a:endPara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/>
                <a:ea typeface="FZCuHeiSongS-B-GB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7C7FAA-E575-27BB-6F86-6AFB3898B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5699"/>
            <a:ext cx="12041978" cy="29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79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/>
            <p:cNvSpPr txBox="1"/>
            <p:nvPr/>
          </p:nvSpPr>
          <p:spPr>
            <a:xfrm>
              <a:off x="657211" y="372731"/>
              <a:ext cx="4333109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latin typeface="+mj-ea"/>
                  <a:ea typeface="+mj-ea"/>
                </a:rPr>
                <a:t>SCOI2005</a:t>
              </a:r>
              <a:r>
                <a:rPr lang="zh-CN" altLang="en-US" sz="3600" dirty="0">
                  <a:latin typeface="+mj-ea"/>
                  <a:ea typeface="+mj-ea"/>
                </a:rPr>
                <a:t> 互不侵犯</a:t>
              </a:r>
              <a:endParaRPr lang="zh-CN" altLang="zh-CN" sz="3600" dirty="0">
                <a:latin typeface="+mj-ea"/>
                <a:ea typeface="+mj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状压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DP</a:t>
              </a:r>
              <a:endPara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/>
                <a:ea typeface="FZCuHeiSongS-B-GB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8FBAC93E-070D-43F1-86FB-A2154AA1E3BC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683980" y="1868304"/>
                <a:ext cx="10824039" cy="3462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3200" dirty="0"/>
                  <a:t>在 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zh-CN" altLang="en-US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3200" dirty="0"/>
                  <a:t>的棋盘里面放 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3200" dirty="0"/>
                  <a:t> 个国王，使他们互不攻击，共有多少种摆放方案。国王能攻击到它上下左右，以及左上左下右上右下八个方向上附近的各一个格子，共</a:t>
                </a:r>
                <a14:m>
                  <m:oMath xmlns:m="http://schemas.openxmlformats.org/officeDocument/2006/math">
                    <m:r>
                      <a:rPr lang="zh-CN" altLang="en-US" sz="3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zh-CN" altLang="en-US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3200" dirty="0"/>
                  <a:t>个格子。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8FBAC93E-070D-43F1-86FB-A2154AA1E3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80" y="1868304"/>
                <a:ext cx="10824039" cy="3462670"/>
              </a:xfrm>
              <a:prstGeom prst="rect">
                <a:avLst/>
              </a:prstGeom>
              <a:blipFill>
                <a:blip r:embed="rId4"/>
                <a:stretch>
                  <a:fillRect l="-1408" r="-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987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/>
            <p:cNvSpPr txBox="1"/>
            <p:nvPr/>
          </p:nvSpPr>
          <p:spPr>
            <a:xfrm>
              <a:off x="657211" y="372731"/>
              <a:ext cx="4333109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latin typeface="+mj-ea"/>
                  <a:ea typeface="+mj-ea"/>
                </a:rPr>
                <a:t>SCOI2005</a:t>
              </a:r>
              <a:r>
                <a:rPr lang="zh-CN" altLang="en-US" sz="3600" dirty="0">
                  <a:latin typeface="+mj-ea"/>
                  <a:ea typeface="+mj-ea"/>
                </a:rPr>
                <a:t> 互不侵犯</a:t>
              </a:r>
              <a:endParaRPr lang="zh-CN" altLang="zh-CN" sz="3600" dirty="0">
                <a:latin typeface="+mj-ea"/>
                <a:ea typeface="+mj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状压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DP</a:t>
              </a:r>
              <a:endPara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/>
                <a:ea typeface="FZCuHeiSongS-B-GB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947182-5ADF-461D-9E66-3056161F32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CDAD7"/>
              </a:clrFrom>
              <a:clrTo>
                <a:srgbClr val="DCDAD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3520" y="1519750"/>
            <a:ext cx="7944959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99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/>
            <p:cNvSpPr txBox="1"/>
            <p:nvPr/>
          </p:nvSpPr>
          <p:spPr>
            <a:xfrm>
              <a:off x="657211" y="372731"/>
              <a:ext cx="203132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latin typeface="+mj-ea"/>
                  <a:ea typeface="+mj-ea"/>
                </a:rPr>
                <a:t>多重背包</a:t>
              </a:r>
              <a:endParaRPr lang="zh-CN" altLang="zh-CN" sz="3600" dirty="0">
                <a:latin typeface="+mj-ea"/>
                <a:ea typeface="+mj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单调队列优化</a:t>
              </a:r>
              <a:endPara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/>
                <a:ea typeface="FZCuHeiSongS-B-GB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08392C-D052-4158-96C3-18E62244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231" y="1304680"/>
            <a:ext cx="7973538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79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/>
            <p:cNvSpPr txBox="1"/>
            <p:nvPr/>
          </p:nvSpPr>
          <p:spPr>
            <a:xfrm>
              <a:off x="657211" y="372731"/>
              <a:ext cx="4496744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latin typeface="+mj-ea"/>
                  <a:ea typeface="+mj-ea"/>
                </a:rPr>
                <a:t>HNOI2008</a:t>
              </a:r>
              <a:r>
                <a:rPr lang="zh-CN" altLang="en-US" sz="3600" dirty="0">
                  <a:latin typeface="+mj-ea"/>
                  <a:ea typeface="+mj-ea"/>
                </a:rPr>
                <a:t> 玩具装箱</a:t>
              </a:r>
              <a:endParaRPr lang="zh-CN" altLang="zh-CN" sz="3600" dirty="0">
                <a:latin typeface="+mj-ea"/>
                <a:ea typeface="+mj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斜率优化</a:t>
              </a:r>
              <a:endPara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/>
                <a:ea typeface="FZCuHeiSongS-B-GB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5A25F2-F329-4CA0-946E-24C8DA6CD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44" y="2690373"/>
            <a:ext cx="10935112" cy="242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15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32788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+mj-ea"/>
                <a:ea typeface="+mj-ea"/>
              </a:rPr>
              <a:t>2019 </a:t>
            </a:r>
            <a:r>
              <a:rPr lang="zh-CN" altLang="en-US" sz="3600" dirty="0">
                <a:latin typeface="+mj-ea"/>
                <a:ea typeface="+mj-ea"/>
              </a:rPr>
              <a:t>期中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7DCA1AC-26EB-42CB-A134-DE273134E4F9}"/>
                  </a:ext>
                </a:extLst>
              </p:cNvPr>
              <p:cNvSpPr txBox="1"/>
              <p:nvPr/>
            </p:nvSpPr>
            <p:spPr>
              <a:xfrm>
                <a:off x="959551" y="1621733"/>
                <a:ext cx="10752881" cy="4766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  <m:d>
                        <m:dPr>
                          <m:ctrlPr>
                            <a:rPr lang="zh-CN" altLang="zh-CN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  <m:r>
                            <a:rPr lang="en-US" altLang="zh-CN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𝑘</m:t>
                          </m:r>
                        </m:e>
                      </m:d>
                      <m:r>
                        <a:rPr lang="en-US" altLang="zh-CN" sz="2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1≤</m:t>
                          </m:r>
                          <m:r>
                            <a:rPr lang="en-US" altLang="zh-CN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𝑙</m:t>
                          </m:r>
                          <m:r>
                            <a:rPr lang="en-US" altLang="zh-CN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≤</m:t>
                          </m:r>
                          <m:r>
                            <a:rPr lang="en-US" altLang="zh-CN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𝑘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zh-CN" altLang="zh-CN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altLang="zh-CN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altLang="zh-CN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zh-CN" sz="2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𝑖</m:t>
                                      </m:r>
                                      <m:r>
                                        <a:rPr lang="en-US" altLang="zh-CN" sz="2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+</m:t>
                                      </m:r>
                                      <m:r>
                                        <a:rPr lang="en-US" altLang="zh-CN" sz="2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𝑙</m:t>
                                      </m:r>
                                      <m:r>
                                        <a:rPr lang="en-US" altLang="zh-CN" sz="2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zh-CN" sz="2800" kern="1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r>
                  <a:rPr lang="zh-CN" altLang="zh-CN" sz="28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表示小明第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  <m:r>
                      <a:rPr lang="en-US" altLang="zh-CN" sz="28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−1</m:t>
                    </m:r>
                  </m:oMath>
                </a14:m>
                <a:r>
                  <a:rPr lang="zh-CN" altLang="zh-CN" sz="28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休息后连续跑到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zh-CN" sz="28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天，在这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zh-CN" sz="28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天中所能跑的最大路程之和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𝑣</m:t>
                      </m:r>
                      <m:d>
                        <m:dPr>
                          <m:ctrlPr>
                            <a:rPr lang="zh-CN" altLang="zh-CN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e>
                      </m:d>
                      <m:r>
                        <a:rPr lang="en-US" altLang="zh-CN" sz="2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unc>
                        <m:funcPr>
                          <m:ctrlPr>
                            <a:rPr lang="zh-CN" altLang="zh-CN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  <m:r>
                                <a:rPr lang="en-US" altLang="zh-CN" sz="28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≤</m:t>
                              </m:r>
                              <m:r>
                                <a:rPr lang="en-US" altLang="zh-CN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𝑗</m:t>
                              </m:r>
                              <m:r>
                                <a:rPr lang="en-US" altLang="zh-CN" sz="28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&lt;</m:t>
                              </m:r>
                              <m:r>
                                <a:rPr lang="en-US" altLang="zh-CN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zh-CN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zh-CN" altLang="zh-CN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𝑗</m:t>
                                  </m:r>
                                  <m:r>
                                    <a:rPr lang="en-US" altLang="zh-CN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+</m:t>
                              </m:r>
                              <m:r>
                                <a:rPr lang="en-US" altLang="zh-CN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zh-CN" altLang="zh-CN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𝑗</m:t>
                                  </m:r>
                                  <m:r>
                                    <a:rPr lang="en-US" altLang="zh-CN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+1,</m:t>
                                  </m:r>
                                  <m:r>
                                    <a:rPr lang="en-US" altLang="zh-CN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𝑖</m:t>
                                  </m:r>
                                  <m:r>
                                    <a:rPr lang="en-US" altLang="zh-CN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−</m:t>
                                  </m:r>
                                  <m:r>
                                    <a:rPr lang="en-US" altLang="zh-CN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zh-CN" sz="2800" kern="1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𝑚</m:t>
                      </m:r>
                      <m:d>
                        <m:dPr>
                          <m:ctrlPr>
                            <a:rPr lang="zh-CN" altLang="zh-CN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e>
                      </m:d>
                      <m:r>
                        <a:rPr lang="en-US" altLang="zh-CN" sz="2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sz="2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𝑗</m:t>
                      </m:r>
                      <m:r>
                        <a:rPr lang="zh-CN" altLang="zh-CN" sz="28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使得</m:t>
                      </m:r>
                      <m:r>
                        <a:rPr lang="en-US" altLang="zh-CN" sz="2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𝑣</m:t>
                      </m:r>
                      <m:d>
                        <m:dPr>
                          <m:ctrlPr>
                            <a:rPr lang="zh-CN" altLang="zh-CN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e>
                      </m:d>
                      <m:r>
                        <a:rPr lang="zh-CN" altLang="zh-CN" sz="28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最大</m:t>
                      </m:r>
                    </m:oMath>
                  </m:oMathPara>
                </a14:m>
                <a:endParaRPr lang="zh-CN" altLang="zh-CN" sz="2800" kern="1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r>
                  <a:rPr lang="zh-CN" altLang="zh-CN" sz="28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表示小明前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</m:oMath>
                </a14:m>
                <a:r>
                  <a:rPr lang="zh-CN" altLang="zh-CN" sz="28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天中，不修整（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𝑗</m:t>
                    </m:r>
                    <m:r>
                      <a:rPr lang="en-US" altLang="zh-CN" sz="2800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=0</m:t>
                    </m:r>
                  </m:oMath>
                </a14:m>
                <a:r>
                  <a:rPr lang="zh-CN" altLang="zh-CN" sz="28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）或最后一次在第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𝑗</m:t>
                    </m:r>
                  </m:oMath>
                </a14:m>
                <a:r>
                  <a:rPr lang="zh-CN" altLang="zh-CN" sz="28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天修整时，所能跑的最大路程之和</a:t>
                </a:r>
                <a:endParaRPr lang="en-US" altLang="zh-CN" sz="2800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𝑣</m:t>
                    </m:r>
                    <m:d>
                      <m:dPr>
                        <m:ctrlPr>
                          <a:rPr lang="zh-CN" altLang="zh-CN" sz="2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zh-CN" sz="28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为最大值</a:t>
                </a:r>
              </a:p>
              <a:p>
                <a:r>
                  <a:rPr lang="zh-CN" altLang="zh-CN" sz="28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算法复杂性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O</m:t>
                    </m:r>
                    <m:d>
                      <m:dPr>
                        <m:ctrlPr>
                          <a:rPr lang="zh-CN" altLang="zh-CN" sz="2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8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8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zh-CN" altLang="zh-CN" sz="2800" kern="1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7DCA1AC-26EB-42CB-A134-DE273134E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51" y="1621733"/>
                <a:ext cx="10752881" cy="4766561"/>
              </a:xfrm>
              <a:prstGeom prst="rect">
                <a:avLst/>
              </a:prstGeom>
              <a:blipFill>
                <a:blip r:embed="rId4"/>
                <a:stretch>
                  <a:fillRect l="-1134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684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/>
            <p:cNvSpPr txBox="1"/>
            <p:nvPr/>
          </p:nvSpPr>
          <p:spPr>
            <a:xfrm>
              <a:off x="657211" y="372731"/>
              <a:ext cx="4496744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latin typeface="+mj-ea"/>
                  <a:ea typeface="+mj-ea"/>
                </a:rPr>
                <a:t>HNOI2008</a:t>
              </a:r>
              <a:r>
                <a:rPr lang="zh-CN" altLang="en-US" sz="3600" dirty="0">
                  <a:latin typeface="+mj-ea"/>
                  <a:ea typeface="+mj-ea"/>
                </a:rPr>
                <a:t> 玩具装箱</a:t>
              </a:r>
              <a:endParaRPr lang="zh-CN" altLang="zh-CN" sz="3600" dirty="0">
                <a:latin typeface="+mj-ea"/>
                <a:ea typeface="+mj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斜率优化</a:t>
              </a:r>
              <a:endPara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/>
                <a:ea typeface="FZCuHeiSongS-B-GB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B87E62-3975-428B-9CAB-23A62A84D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015" y="2099798"/>
            <a:ext cx="10338968" cy="354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32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/>
            <p:cNvSpPr txBox="1"/>
            <p:nvPr/>
          </p:nvSpPr>
          <p:spPr>
            <a:xfrm>
              <a:off x="657211" y="372731"/>
              <a:ext cx="4496744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latin typeface="+mj-ea"/>
                  <a:ea typeface="+mj-ea"/>
                </a:rPr>
                <a:t>HNOI2008</a:t>
              </a:r>
              <a:r>
                <a:rPr lang="zh-CN" altLang="en-US" sz="3600" dirty="0">
                  <a:latin typeface="+mj-ea"/>
                  <a:ea typeface="+mj-ea"/>
                </a:rPr>
                <a:t> 玩具装箱</a:t>
              </a:r>
              <a:endParaRPr lang="zh-CN" altLang="zh-CN" sz="3600" dirty="0">
                <a:latin typeface="+mj-ea"/>
                <a:ea typeface="+mj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斜率优化</a:t>
              </a:r>
              <a:endPara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/>
                <a:ea typeface="FZCuHeiSongS-B-GB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DA701F-5161-4C85-BBD4-4C44EFFC5E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4385" y="991783"/>
            <a:ext cx="8030696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66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94A1468-7873-4232-BBB7-7358BF8270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0913" y="2616025"/>
            <a:ext cx="5887272" cy="4324954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/>
            <p:cNvSpPr txBox="1"/>
            <p:nvPr/>
          </p:nvSpPr>
          <p:spPr>
            <a:xfrm>
              <a:off x="657211" y="372731"/>
              <a:ext cx="4496744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latin typeface="+mj-ea"/>
                  <a:ea typeface="+mj-ea"/>
                </a:rPr>
                <a:t>HNOI2008</a:t>
              </a:r>
              <a:r>
                <a:rPr lang="zh-CN" altLang="en-US" sz="3600" dirty="0">
                  <a:latin typeface="+mj-ea"/>
                  <a:ea typeface="+mj-ea"/>
                </a:rPr>
                <a:t> 玩具装箱</a:t>
              </a:r>
              <a:endParaRPr lang="zh-CN" altLang="zh-CN" sz="3600" dirty="0">
                <a:latin typeface="+mj-ea"/>
                <a:ea typeface="+mj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斜率优化</a:t>
              </a:r>
              <a:endPara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/>
                <a:ea typeface="FZCuHeiSongS-B-GB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44E56C-005E-4A3C-AF3A-4968B4B1ED9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0325" y="1155704"/>
            <a:ext cx="7935432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61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611229" y="5446165"/>
            <a:ext cx="8514616" cy="17464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/>
          <a:srcRect t="26246" b="20544"/>
          <a:stretch/>
        </p:blipFill>
        <p:spPr>
          <a:xfrm>
            <a:off x="-1" y="0"/>
            <a:ext cx="12218023" cy="4053868"/>
          </a:xfrm>
          <a:prstGeom prst="rect">
            <a:avLst/>
          </a:prstGeom>
          <a:ln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1056012" y="4430502"/>
            <a:ext cx="59337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>
                <a:latin typeface="FZCuHeiSongS-B-GB"/>
                <a:ea typeface="FZCuHeiSongS-B-GB"/>
              </a:rPr>
              <a:t>动态规划</a:t>
            </a:r>
            <a:endParaRPr lang="en-US" altLang="zh-CN" sz="6000" dirty="0">
              <a:latin typeface="FZCuHeiSongS-B-GB"/>
              <a:ea typeface="FZCuHeiSongS-B-GB"/>
            </a:endParaRPr>
          </a:p>
          <a:p>
            <a:r>
              <a:rPr lang="en-US" altLang="zh-CN" sz="4800" dirty="0">
                <a:latin typeface="FZCuHeiSongS-B-GB"/>
                <a:ea typeface="FZCuHeiSongS-B-GB"/>
              </a:rPr>
              <a:t>Dynamic Programming</a:t>
            </a:r>
            <a:endParaRPr lang="zh-CN" altLang="zh-CN" sz="6000" dirty="0">
              <a:latin typeface="FZCuHeiSongS-B-GB"/>
              <a:ea typeface="FZCuHeiSongS-B-GB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16910" y="0"/>
            <a:ext cx="507831" cy="3703792"/>
            <a:chOff x="381322" y="1224343"/>
            <a:chExt cx="507831" cy="3703792"/>
          </a:xfrm>
        </p:grpSpPr>
        <p:sp>
          <p:nvSpPr>
            <p:cNvPr id="34" name="文本框 33"/>
            <p:cNvSpPr txBox="1"/>
            <p:nvPr/>
          </p:nvSpPr>
          <p:spPr>
            <a:xfrm>
              <a:off x="381322" y="1677524"/>
              <a:ext cx="507831" cy="29001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en-US" sz="2100">
                  <a:solidFill>
                    <a:schemeClr val="bg1"/>
                  </a:solidFill>
                  <a:latin typeface="FZCuHeiSongS-B-GB"/>
                  <a:ea typeface="FZCuHeiSongS-B-GB"/>
                </a:rPr>
                <a:t>Peking</a:t>
              </a:r>
              <a:r>
                <a:rPr lang="zh-CN" altLang="zh-CN" sz="2100">
                  <a:solidFill>
                    <a:schemeClr val="bg1"/>
                  </a:solidFill>
                  <a:latin typeface="FZCuHeiSongS-B-GB"/>
                  <a:ea typeface="FZCuHeiSongS-B-GB"/>
                </a:rPr>
                <a:t> </a:t>
              </a:r>
              <a:r>
                <a:rPr lang="en-US" altLang="en-US" sz="2100">
                  <a:solidFill>
                    <a:schemeClr val="bg1"/>
                  </a:solidFill>
                  <a:latin typeface="FZCuHeiSongS-B-GB"/>
                  <a:ea typeface="FZCuHeiSongS-B-GB"/>
                </a:rPr>
                <a:t>University</a:t>
              </a:r>
              <a:endParaRPr lang="zh-CN" altLang="zh-CN" sz="2100">
                <a:solidFill>
                  <a:schemeClr val="bg1"/>
                </a:solidFill>
                <a:latin typeface="FZCuHeiSongS-B-GB"/>
                <a:ea typeface="FZCuHeiSongS-B-GB"/>
              </a:endParaRPr>
            </a:p>
          </p:txBody>
        </p:sp>
        <p:cxnSp>
          <p:nvCxnSpPr>
            <p:cNvPr id="35" name="直接连接符 26"/>
            <p:cNvCxnSpPr/>
            <p:nvPr/>
          </p:nvCxnSpPr>
          <p:spPr>
            <a:xfrm>
              <a:off x="621617" y="1224343"/>
              <a:ext cx="0" cy="314885"/>
            </a:xfrm>
            <a:prstGeom prst="line">
              <a:avLst/>
            </a:prstGeom>
            <a:ln w="76200">
              <a:solidFill>
                <a:srgbClr val="9A0000"/>
              </a:solidFill>
              <a:prstDash val="solid"/>
              <a:miter/>
            </a:ln>
          </p:spPr>
        </p:cxnSp>
        <p:cxnSp>
          <p:nvCxnSpPr>
            <p:cNvPr id="36" name="直接连接符 33"/>
            <p:cNvCxnSpPr/>
            <p:nvPr/>
          </p:nvCxnSpPr>
          <p:spPr>
            <a:xfrm>
              <a:off x="635238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  <a:miter/>
            </a:ln>
          </p:spPr>
        </p:cxnSp>
      </p:grpSp>
      <p:sp>
        <p:nvSpPr>
          <p:cNvPr id="37" name="矩形 36"/>
          <p:cNvSpPr/>
          <p:nvPr/>
        </p:nvSpPr>
        <p:spPr>
          <a:xfrm>
            <a:off x="8474537" y="0"/>
            <a:ext cx="2476006" cy="544616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611229" y="6831223"/>
            <a:ext cx="8606804" cy="69069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5365" y="468808"/>
            <a:ext cx="13657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6600">
                <a:solidFill>
                  <a:schemeClr val="bg1"/>
                </a:solidFill>
                <a:latin typeface="FZCuHeiSongS-B-GB"/>
                <a:ea typeface="FZCuHeiSongS-B-GB"/>
              </a:rPr>
              <a:t>谢</a:t>
            </a:r>
            <a:endParaRPr lang="en-US" altLang="en-US" sz="6600">
              <a:solidFill>
                <a:schemeClr val="bg1"/>
              </a:solidFill>
              <a:latin typeface="FZCuHeiSongS-B-GB"/>
              <a:ea typeface="FZCuHeiSongS-B-GB"/>
            </a:endParaRPr>
          </a:p>
          <a:p>
            <a:pPr algn="ctr"/>
            <a:r>
              <a:rPr lang="zh-CN" altLang="zh-CN" sz="6600">
                <a:solidFill>
                  <a:schemeClr val="bg1"/>
                </a:solidFill>
                <a:latin typeface="FZCuHeiSongS-B-GB"/>
                <a:ea typeface="FZCuHeiSongS-B-GB"/>
              </a:rPr>
              <a:t>谢</a:t>
            </a:r>
            <a:endParaRPr lang="en-US" altLang="en-US" sz="6600">
              <a:solidFill>
                <a:schemeClr val="bg1"/>
              </a:solidFill>
              <a:latin typeface="FZCuHeiSongS-B-GB"/>
              <a:ea typeface="FZCuHeiSongS-B-GB"/>
            </a:endParaRPr>
          </a:p>
          <a:p>
            <a:pPr algn="ctr"/>
            <a:r>
              <a:rPr lang="zh-CN" altLang="zh-CN" sz="6600">
                <a:solidFill>
                  <a:schemeClr val="bg1"/>
                </a:solidFill>
                <a:latin typeface="FZCuHeiSongS-B-GB"/>
                <a:ea typeface="FZCuHeiSongS-B-GB"/>
              </a:rPr>
              <a:t>观</a:t>
            </a:r>
            <a:endParaRPr lang="en-US" altLang="en-US" sz="6600">
              <a:solidFill>
                <a:schemeClr val="bg1"/>
              </a:solidFill>
              <a:latin typeface="FZCuHeiSongS-B-GB"/>
              <a:ea typeface="FZCuHeiSongS-B-GB"/>
            </a:endParaRPr>
          </a:p>
          <a:p>
            <a:pPr algn="ctr"/>
            <a:r>
              <a:rPr lang="zh-CN" altLang="zh-CN" sz="6600">
                <a:solidFill>
                  <a:schemeClr val="bg1"/>
                </a:solidFill>
                <a:latin typeface="FZCuHeiSongS-B-GB"/>
                <a:ea typeface="FZCuHeiSongS-B-GB"/>
              </a:rPr>
              <a:t>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8784925" y="4686884"/>
            <a:ext cx="1836080" cy="517206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0" y="6424069"/>
            <a:ext cx="400755" cy="436168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</p:spTree>
    <p:extLst>
      <p:ext uri="{BB962C8B-B14F-4D97-AF65-F5344CB8AC3E}">
        <p14:creationId xmlns:p14="http://schemas.microsoft.com/office/powerpoint/2010/main" val="3253317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32788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+mj-ea"/>
                <a:ea typeface="+mj-ea"/>
              </a:rPr>
              <a:t>2018 </a:t>
            </a:r>
            <a:r>
              <a:rPr lang="zh-CN" altLang="en-US" sz="3600" dirty="0">
                <a:latin typeface="+mj-ea"/>
                <a:ea typeface="+mj-ea"/>
              </a:rPr>
              <a:t>期中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B417AA-F365-4C2B-ADEF-C2A4947DA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361" y="1868304"/>
            <a:ext cx="9869277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50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32788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+mj-ea"/>
                <a:ea typeface="+mj-ea"/>
              </a:rPr>
              <a:t>2018 </a:t>
            </a:r>
            <a:r>
              <a:rPr lang="zh-CN" altLang="en-US" sz="3600" dirty="0">
                <a:latin typeface="+mj-ea"/>
                <a:ea typeface="+mj-ea"/>
              </a:rPr>
              <a:t>期中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4087E0-CC39-48FC-9CB5-85A4D696F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504" y="1317497"/>
            <a:ext cx="7880992" cy="53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60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32788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+mj-ea"/>
                <a:ea typeface="+mj-ea"/>
              </a:rPr>
              <a:t>2017 </a:t>
            </a:r>
            <a:r>
              <a:rPr lang="zh-CN" altLang="en-US" sz="3600" dirty="0">
                <a:latin typeface="+mj-ea"/>
                <a:ea typeface="+mj-ea"/>
              </a:rPr>
              <a:t>期中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80522D-76E5-4673-BAC1-454C701F1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51" y="1548829"/>
            <a:ext cx="10059804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53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340946"/>
            <a:ext cx="232788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+mj-ea"/>
                <a:ea typeface="+mj-ea"/>
              </a:rPr>
              <a:t>2017 </a:t>
            </a:r>
            <a:r>
              <a:rPr lang="zh-CN" altLang="en-US" sz="3600" dirty="0">
                <a:latin typeface="+mj-ea"/>
                <a:ea typeface="+mj-ea"/>
              </a:rPr>
              <a:t>期中</a:t>
            </a:r>
            <a:endParaRPr lang="zh-CN" altLang="zh-CN" sz="36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E8CF6E-F9FF-435F-A259-65B127BC9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492" y="987277"/>
            <a:ext cx="7828243" cy="565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9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1530</Words>
  <Application>Microsoft Macintosh PowerPoint</Application>
  <PresentationFormat>Widescreen</PresentationFormat>
  <Paragraphs>132</Paragraphs>
  <Slides>53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等线</vt:lpstr>
      <vt:lpstr>等线 Light</vt:lpstr>
      <vt:lpstr>FZCuHeiSongS-B-GB</vt:lpstr>
      <vt:lpstr>FZDaWeiTiS-R-GB</vt:lpstr>
      <vt:lpstr>FZShengShiKaiShuS-EB-GB</vt:lpstr>
      <vt:lpstr>微软雅黑</vt:lpstr>
      <vt:lpstr>思源黑体 CN Light</vt:lpstr>
      <vt:lpstr>Arial</vt:lpstr>
      <vt:lpstr>Cambria Math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智军 安</cp:lastModifiedBy>
  <cp:revision>64</cp:revision>
  <dcterms:modified xsi:type="dcterms:W3CDTF">2023-03-08T17:02:05Z</dcterms:modified>
</cp:coreProperties>
</file>